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notesMasterIdLst>
    <p:notesMasterId r:id="rId23"/>
  </p:notesMasterIdLst>
  <p:handoutMasterIdLst>
    <p:handoutMasterId r:id="rId24"/>
  </p:handoutMasterIdLst>
  <p:sldIdLst>
    <p:sldId id="295" r:id="rId2"/>
    <p:sldId id="296" r:id="rId3"/>
    <p:sldId id="315" r:id="rId4"/>
    <p:sldId id="298" r:id="rId5"/>
    <p:sldId id="299" r:id="rId6"/>
    <p:sldId id="316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9" r:id="rId16"/>
    <p:sldId id="313" r:id="rId17"/>
    <p:sldId id="319" r:id="rId18"/>
    <p:sldId id="323" r:id="rId19"/>
    <p:sldId id="321" r:id="rId20"/>
    <p:sldId id="322" r:id="rId21"/>
    <p:sldId id="320" r:id="rId22"/>
  </p:sldIdLst>
  <p:sldSz cx="9144000" cy="6858000" type="screen4x3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d-ID" sz="1400" b="1"/>
              <a:t>REKAPITULASI JABATAN BERDASARKAN KELOMPOK UMUR</a:t>
            </a:r>
            <a:r>
              <a:rPr lang="en-US" sz="1400" b="1"/>
              <a:t>*)</a:t>
            </a:r>
            <a:endParaRPr lang="id-ID" sz="14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'[01 - NOMINATIF - REKAP - 4 OKT 2017 (1).xlsx]REKAP JENIS JABATAN'!$D$5</c:f>
              <c:strCache>
                <c:ptCount val="1"/>
                <c:pt idx="0">
                  <c:v>20 &lt; UMUR ≤ 30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'[01 - NOMINATIF - REKAP - 4 OKT 2017 (1).xlsx]REKAP JENIS JABATAN'!$B$9:$B$14</c:f>
              <c:strCache>
                <c:ptCount val="6"/>
                <c:pt idx="0">
                  <c:v>JPT Madya</c:v>
                </c:pt>
                <c:pt idx="1">
                  <c:v>JPT Pratama</c:v>
                </c:pt>
                <c:pt idx="2">
                  <c:v>Administrator</c:v>
                </c:pt>
                <c:pt idx="3">
                  <c:v>Pengawas</c:v>
                </c:pt>
                <c:pt idx="4">
                  <c:v>Pelaksana</c:v>
                </c:pt>
                <c:pt idx="5">
                  <c:v>Fungsional</c:v>
                </c:pt>
              </c:strCache>
            </c:strRef>
          </c:cat>
          <c:val>
            <c:numRef>
              <c:f>'[01 - NOMINATIF - REKAP - 4 OKT 2017 (1).xlsx]REKAP JENIS JABATAN'!$D$9:$D$14</c:f>
              <c:numCache>
                <c:formatCode>_-* #,##0_-;\-* #,##0_-;_-* "-"_-;_-@_-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512</c:v>
                </c:pt>
                <c:pt idx="5">
                  <c:v>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DD9-4BBD-A6F4-01CD7303D924}"/>
            </c:ext>
          </c:extLst>
        </c:ser>
        <c:ser>
          <c:idx val="2"/>
          <c:order val="2"/>
          <c:tx>
            <c:strRef>
              <c:f>'[01 - NOMINATIF - REKAP - 4 OKT 2017 (1).xlsx]REKAP JENIS JABATAN'!$E$5</c:f>
              <c:strCache>
                <c:ptCount val="1"/>
                <c:pt idx="0">
                  <c:v>30 &lt; UMUR ≤ 40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'[01 - NOMINATIF - REKAP - 4 OKT 2017 (1).xlsx]REKAP JENIS JABATAN'!$B$9:$B$14</c:f>
              <c:strCache>
                <c:ptCount val="6"/>
                <c:pt idx="0">
                  <c:v>JPT Madya</c:v>
                </c:pt>
                <c:pt idx="1">
                  <c:v>JPT Pratama</c:v>
                </c:pt>
                <c:pt idx="2">
                  <c:v>Administrator</c:v>
                </c:pt>
                <c:pt idx="3">
                  <c:v>Pengawas</c:v>
                </c:pt>
                <c:pt idx="4">
                  <c:v>Pelaksana</c:v>
                </c:pt>
                <c:pt idx="5">
                  <c:v>Fungsional</c:v>
                </c:pt>
              </c:strCache>
            </c:strRef>
          </c:cat>
          <c:val>
            <c:numRef>
              <c:f>'[01 - NOMINATIF - REKAP - 4 OKT 2017 (1).xlsx]REKAP JENIS JABATAN'!$E$9:$E$14</c:f>
              <c:numCache>
                <c:formatCode>_-* #,##0_-;\-* #,##0_-;_-* "-"_-;_-@_-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102</c:v>
                </c:pt>
                <c:pt idx="4">
                  <c:v>3408</c:v>
                </c:pt>
                <c:pt idx="5">
                  <c:v>440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DD9-4BBD-A6F4-01CD7303D924}"/>
            </c:ext>
          </c:extLst>
        </c:ser>
        <c:ser>
          <c:idx val="3"/>
          <c:order val="3"/>
          <c:tx>
            <c:strRef>
              <c:f>'[01 - NOMINATIF - REKAP - 4 OKT 2017 (1).xlsx]REKAP JENIS JABATAN'!$F$5</c:f>
              <c:strCache>
                <c:ptCount val="1"/>
                <c:pt idx="0">
                  <c:v>40 &lt; UMUR ≤ 50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'[01 - NOMINATIF - REKAP - 4 OKT 2017 (1).xlsx]REKAP JENIS JABATAN'!$B$9:$B$14</c:f>
              <c:strCache>
                <c:ptCount val="6"/>
                <c:pt idx="0">
                  <c:v>JPT Madya</c:v>
                </c:pt>
                <c:pt idx="1">
                  <c:v>JPT Pratama</c:v>
                </c:pt>
                <c:pt idx="2">
                  <c:v>Administrator</c:v>
                </c:pt>
                <c:pt idx="3">
                  <c:v>Pengawas</c:v>
                </c:pt>
                <c:pt idx="4">
                  <c:v>Pelaksana</c:v>
                </c:pt>
                <c:pt idx="5">
                  <c:v>Fungsional</c:v>
                </c:pt>
              </c:strCache>
            </c:strRef>
          </c:cat>
          <c:val>
            <c:numRef>
              <c:f>'[01 - NOMINATIF - REKAP - 4 OKT 2017 (1).xlsx]REKAP JENIS JABATAN'!$F$9:$F$14</c:f>
              <c:numCache>
                <c:formatCode>_-* #,##0_-;\-* #,##0_-;_-* "-"_-;_-@_-</c:formatCode>
                <c:ptCount val="6"/>
                <c:pt idx="0">
                  <c:v>2</c:v>
                </c:pt>
                <c:pt idx="1">
                  <c:v>4</c:v>
                </c:pt>
                <c:pt idx="2">
                  <c:v>82</c:v>
                </c:pt>
                <c:pt idx="3">
                  <c:v>303</c:v>
                </c:pt>
                <c:pt idx="4">
                  <c:v>4389</c:v>
                </c:pt>
                <c:pt idx="5">
                  <c:v>1062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DD9-4BBD-A6F4-01CD7303D924}"/>
            </c:ext>
          </c:extLst>
        </c:ser>
        <c:ser>
          <c:idx val="4"/>
          <c:order val="4"/>
          <c:tx>
            <c:strRef>
              <c:f>'[01 - NOMINATIF - REKAP - 4 OKT 2017 (1).xlsx]REKAP JENIS JABATAN'!$G$5</c:f>
              <c:strCache>
                <c:ptCount val="1"/>
                <c:pt idx="0">
                  <c:v>50 &lt; UMUR ≤60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'[01 - NOMINATIF - REKAP - 4 OKT 2017 (1).xlsx]REKAP JENIS JABATAN'!$B$9:$B$14</c:f>
              <c:strCache>
                <c:ptCount val="6"/>
                <c:pt idx="0">
                  <c:v>JPT Madya</c:v>
                </c:pt>
                <c:pt idx="1">
                  <c:v>JPT Pratama</c:v>
                </c:pt>
                <c:pt idx="2">
                  <c:v>Administrator</c:v>
                </c:pt>
                <c:pt idx="3">
                  <c:v>Pengawas</c:v>
                </c:pt>
                <c:pt idx="4">
                  <c:v>Pelaksana</c:v>
                </c:pt>
                <c:pt idx="5">
                  <c:v>Fungsional</c:v>
                </c:pt>
              </c:strCache>
            </c:strRef>
          </c:cat>
          <c:val>
            <c:numRef>
              <c:f>'[01 - NOMINATIF - REKAP - 4 OKT 2017 (1).xlsx]REKAP JENIS JABATAN'!$G$9:$G$14</c:f>
              <c:numCache>
                <c:formatCode>_-* #,##0_-;\-* #,##0_-;_-* "-"_-;_-@_-</c:formatCode>
                <c:ptCount val="6"/>
                <c:pt idx="0">
                  <c:v>9</c:v>
                </c:pt>
                <c:pt idx="1">
                  <c:v>56</c:v>
                </c:pt>
                <c:pt idx="2">
                  <c:v>259</c:v>
                </c:pt>
                <c:pt idx="3">
                  <c:v>407</c:v>
                </c:pt>
                <c:pt idx="4">
                  <c:v>3611</c:v>
                </c:pt>
                <c:pt idx="5">
                  <c:v>1371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DD9-4BBD-A6F4-01CD7303D924}"/>
            </c:ext>
          </c:extLst>
        </c:ser>
        <c:ser>
          <c:idx val="5"/>
          <c:order val="5"/>
          <c:tx>
            <c:strRef>
              <c:f>'[01 - NOMINATIF - REKAP - 4 OKT 2017 (1).xlsx]REKAP JENIS JABATAN'!$H$5</c:f>
              <c:strCache>
                <c:ptCount val="1"/>
                <c:pt idx="0">
                  <c:v>UMUR &gt; 60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'[01 - NOMINATIF - REKAP - 4 OKT 2017 (1).xlsx]REKAP JENIS JABATAN'!$B$9:$B$14</c:f>
              <c:strCache>
                <c:ptCount val="6"/>
                <c:pt idx="0">
                  <c:v>JPT Madya</c:v>
                </c:pt>
                <c:pt idx="1">
                  <c:v>JPT Pratama</c:v>
                </c:pt>
                <c:pt idx="2">
                  <c:v>Administrator</c:v>
                </c:pt>
                <c:pt idx="3">
                  <c:v>Pengawas</c:v>
                </c:pt>
                <c:pt idx="4">
                  <c:v>Pelaksana</c:v>
                </c:pt>
                <c:pt idx="5">
                  <c:v>Fungsional</c:v>
                </c:pt>
              </c:strCache>
            </c:strRef>
          </c:cat>
          <c:val>
            <c:numRef>
              <c:f>'[01 - NOMINATIF - REKAP - 4 OKT 2017 (1).xlsx]REKAP JENIS JABATAN'!$H$9:$H$14</c:f>
              <c:numCache>
                <c:formatCode>_-* #,##0_-;\-* #,##0_-;_-* "-"_-;_-@_-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DD9-4BBD-A6F4-01CD7303D92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43294144"/>
        <c:axId val="1443300672"/>
        <c:extLst xmlns:c16r2="http://schemas.microsoft.com/office/drawing/2015/06/chart"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6r2="http://schemas.microsoft.com/office/drawing/2015/06/chart"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'[01 - NOMINATIF - REKAP - 4 OKT 2017 (1).xlsx]REKAP JENIS JABATAN'!$B$9:$B$14</c15:sqref>
                        </c15:formulaRef>
                      </c:ext>
                    </c:extLst>
                    <c:strCache>
                      <c:ptCount val="6"/>
                      <c:pt idx="0">
                        <c:v>JPT Madya</c:v>
                      </c:pt>
                      <c:pt idx="1">
                        <c:v>JPT Pratama</c:v>
                      </c:pt>
                      <c:pt idx="2">
                        <c:v>Administrator</c:v>
                      </c:pt>
                      <c:pt idx="3">
                        <c:v>Pengawas</c:v>
                      </c:pt>
                      <c:pt idx="4">
                        <c:v>Pelaksana</c:v>
                      </c:pt>
                      <c:pt idx="5">
                        <c:v>Fungsional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'[01 - NOMINATIF - REKAP - 4 OKT 2017 (1).xlsx]REKAP JENIS JABATAN'!$C$9:$C$14</c15:sqref>
                        </c15:formulaRef>
                      </c:ext>
                    </c:extLst>
                    <c:numCache>
                      <c:formatCode>General</c:formatCode>
                      <c:ptCount val="6"/>
                    </c:numCache>
                  </c:numRef>
                </c:val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05-2DD9-4BBD-A6F4-01CD7303D924}"/>
                  </c:ext>
                </c:extLst>
              </c15:ser>
            </c15:filteredBarSeries>
          </c:ext>
        </c:extLst>
      </c:barChart>
      <c:catAx>
        <c:axId val="14432941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Sumber: Biro Kepegawaian,</a:t>
                </a:r>
                <a:r>
                  <a:rPr lang="en-US" b="1" baseline="0"/>
                  <a:t> Oktober 2017</a:t>
                </a:r>
                <a:endParaRPr lang="id-ID" b="1"/>
              </a:p>
            </c:rich>
          </c:tx>
          <c:layout>
            <c:manualLayout>
              <c:xMode val="edge"/>
              <c:yMode val="edge"/>
              <c:x val="0.36095588324453981"/>
              <c:y val="0.9617141607299087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300672"/>
        <c:crosses val="autoZero"/>
        <c:auto val="1"/>
        <c:lblAlgn val="ctr"/>
        <c:lblOffset val="100"/>
        <c:noMultiLvlLbl val="0"/>
      </c:catAx>
      <c:valAx>
        <c:axId val="144330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b="1"/>
                  <a:t>JUMLAH PEGAWAI PEMANGKU JABATAN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_-;\-* #,##0_-;_-* &quot;-&quot;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29414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6350" cap="flat" cmpd="sng" algn="ctr">
            <a:solidFill>
              <a:schemeClr val="accent1"/>
            </a:solidFill>
            <a:prstDash val="solid"/>
            <a:miter lim="800000"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0" normalizeH="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pPr>
            <a:r>
              <a:rPr lang="id-ID" b="1">
                <a:solidFill>
                  <a:schemeClr val="tx1"/>
                </a:solidFill>
              </a:rPr>
              <a:t>REKAPITULASI</a:t>
            </a:r>
            <a:r>
              <a:rPr lang="id-ID" b="1" baseline="0">
                <a:solidFill>
                  <a:schemeClr val="tx1"/>
                </a:solidFill>
              </a:rPr>
              <a:t> PEGAWAI</a:t>
            </a:r>
          </a:p>
          <a:p>
            <a:pPr>
              <a:defRPr b="1">
                <a:solidFill>
                  <a:schemeClr val="tx1"/>
                </a:solidFill>
              </a:defRPr>
            </a:pPr>
            <a:r>
              <a:rPr lang="id-ID" b="1" baseline="0">
                <a:solidFill>
                  <a:schemeClr val="tx1"/>
                </a:solidFill>
              </a:rPr>
              <a:t>PEMANGKU JABATAN FUNGSIONAL TERTENTU</a:t>
            </a:r>
            <a:endParaRPr lang="id-ID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0" normalizeH="0" baseline="0">
              <a:solidFill>
                <a:schemeClr val="tx1"/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1"/>
        <c:ser>
          <c:idx val="0"/>
          <c:order val="0"/>
          <c:spPr>
            <a:ln>
              <a:solidFill>
                <a:schemeClr val="bg2">
                  <a:lumMod val="50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E13-407C-B938-382CE9C3FA0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4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E13-407C-B938-382CE9C3FA0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E13-407C-B938-382CE9C3FA0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E13-407C-B938-382CE9C3FA0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E13-407C-B938-382CE9C3FA0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2E13-407C-B938-382CE9C3FA0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2E13-407C-B938-382CE9C3FA0A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2E13-407C-B938-382CE9C3FA0A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2E13-407C-B938-382CE9C3FA0A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8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2E13-407C-B938-382CE9C3FA0A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4">
                  <a:lumMod val="8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2E13-407C-B938-382CE9C3FA0A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8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2E13-407C-B938-382CE9C3FA0A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2E13-407C-B938-382CE9C3FA0A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2E13-407C-B938-382CE9C3FA0A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2E13-407C-B938-382CE9C3FA0A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2E13-407C-B938-382CE9C3FA0A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2E13-407C-B938-382CE9C3FA0A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2E13-407C-B938-382CE9C3FA0A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2E13-407C-B938-382CE9C3FA0A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>
                <a:solidFill>
                  <a:schemeClr val="bg2">
                    <a:lumMod val="50000"/>
                  </a:schemeClr>
                </a:solidFill>
              </a:ln>
              <a:effectLst/>
              <a:sp3d>
                <a:contourClr>
                  <a:schemeClr val="bg2">
                    <a:lumMod val="50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2E13-407C-B938-382CE9C3FA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'[01 - NOMINATIF - REKAP - 4 OKT 2017 (1).xlsx]REKAP JENIS JABATAN'!$C$15:$C$34</c:f>
              <c:strCache>
                <c:ptCount val="20"/>
                <c:pt idx="0">
                  <c:v>Analis Kepegawaian</c:v>
                </c:pt>
                <c:pt idx="1">
                  <c:v>Arsiparis</c:v>
                </c:pt>
                <c:pt idx="2">
                  <c:v>Auditor</c:v>
                </c:pt>
                <c:pt idx="3">
                  <c:v>Auditor Kepegawaian</c:v>
                </c:pt>
                <c:pt idx="4">
                  <c:v>Dokter</c:v>
                </c:pt>
                <c:pt idx="5">
                  <c:v>Dokter Gigi</c:v>
                </c:pt>
                <c:pt idx="6">
                  <c:v>Pamong Belajar</c:v>
                </c:pt>
                <c:pt idx="7">
                  <c:v>Peneliti</c:v>
                </c:pt>
                <c:pt idx="8">
                  <c:v>Penerjemah</c:v>
                </c:pt>
                <c:pt idx="9">
                  <c:v>Pengelola Pengadaan Barang/Jasa</c:v>
                </c:pt>
                <c:pt idx="10">
                  <c:v>Pengembang Teknologi Pembelajaran</c:v>
                </c:pt>
                <c:pt idx="11">
                  <c:v>Perancang Peraturan Perundang-undangan</c:v>
                </c:pt>
                <c:pt idx="12">
                  <c:v>Perawat</c:v>
                </c:pt>
                <c:pt idx="13">
                  <c:v>Perawat Gigi</c:v>
                </c:pt>
                <c:pt idx="14">
                  <c:v>Perekayasa</c:v>
                </c:pt>
                <c:pt idx="15">
                  <c:v>Pranata Hubungan Masyarakat</c:v>
                </c:pt>
                <c:pt idx="16">
                  <c:v>Pranata Komputer</c:v>
                </c:pt>
                <c:pt idx="17">
                  <c:v>Pranata Laboratorium Pendidikan</c:v>
                </c:pt>
                <c:pt idx="18">
                  <c:v>Pustakawan</c:v>
                </c:pt>
                <c:pt idx="19">
                  <c:v>Widyaiswara</c:v>
                </c:pt>
              </c:strCache>
            </c:strRef>
          </c:cat>
          <c:val>
            <c:numRef>
              <c:f>'[01 - NOMINATIF - REKAP - 4 OKT 2017 (1).xlsx]REKAP JENIS JABATAN'!$I$15:$I$34</c:f>
              <c:numCache>
                <c:formatCode>_-* #,##0_-;\-* #,##0_-;_-* "-"_-;_-@_-</c:formatCode>
                <c:ptCount val="20"/>
                <c:pt idx="0">
                  <c:v>12</c:v>
                </c:pt>
                <c:pt idx="1">
                  <c:v>44</c:v>
                </c:pt>
                <c:pt idx="2">
                  <c:v>244</c:v>
                </c:pt>
                <c:pt idx="3">
                  <c:v>1</c:v>
                </c:pt>
                <c:pt idx="4">
                  <c:v>17</c:v>
                </c:pt>
                <c:pt idx="5">
                  <c:v>7</c:v>
                </c:pt>
                <c:pt idx="6">
                  <c:v>529</c:v>
                </c:pt>
                <c:pt idx="7">
                  <c:v>615</c:v>
                </c:pt>
                <c:pt idx="8">
                  <c:v>40</c:v>
                </c:pt>
                <c:pt idx="9">
                  <c:v>16</c:v>
                </c:pt>
                <c:pt idx="10">
                  <c:v>170</c:v>
                </c:pt>
                <c:pt idx="11">
                  <c:v>1</c:v>
                </c:pt>
                <c:pt idx="12">
                  <c:v>8</c:v>
                </c:pt>
                <c:pt idx="13">
                  <c:v>3</c:v>
                </c:pt>
                <c:pt idx="14">
                  <c:v>62</c:v>
                </c:pt>
                <c:pt idx="15">
                  <c:v>1</c:v>
                </c:pt>
                <c:pt idx="16">
                  <c:v>4</c:v>
                </c:pt>
                <c:pt idx="17">
                  <c:v>20</c:v>
                </c:pt>
                <c:pt idx="18">
                  <c:v>23</c:v>
                </c:pt>
                <c:pt idx="19">
                  <c:v>1148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943-4254-B998-1BF1BAEFA8F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gapDepth val="61"/>
        <c:shape val="box"/>
        <c:axId val="1443295776"/>
        <c:axId val="1443305568"/>
        <c:axId val="0"/>
      </c:bar3DChart>
      <c:catAx>
        <c:axId val="14432957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sz="1000" b="1">
                    <a:solidFill>
                      <a:schemeClr val="tx1"/>
                    </a:solidFill>
                  </a:rPr>
                  <a:t>NAMA-NAMA JABATAN FUNGSIONAL TERTENTU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305568"/>
        <c:crosses val="autoZero"/>
        <c:auto val="1"/>
        <c:lblAlgn val="ctr"/>
        <c:lblOffset val="100"/>
        <c:noMultiLvlLbl val="0"/>
      </c:catAx>
      <c:valAx>
        <c:axId val="1443305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id-ID" b="1">
                    <a:solidFill>
                      <a:schemeClr val="tx1"/>
                    </a:solidFill>
                  </a:rPr>
                  <a:t>JUMLAH PEGAWAI YANG MEMANGKU JABATAN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-* #,##0_-;\-* #,##0_-;_-* &quot;-&quot;_-;_-@_-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3295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>
      <a:outerShdw blurRad="50800" dir="5400000" algn="ctr" rotWithShape="0">
        <a:srgbClr val="000000">
          <a:alpha val="43137"/>
        </a:srgb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E5335-725A-4E05-80E9-06AA7560E951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CA6A1-48F7-49E9-A8E5-EDFFD7B67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27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804CFA19-3002-4085-9469-D121711280B7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2E82DB97-770F-45CE-9C24-E42EBD7C08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06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7346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73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13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17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52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6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63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4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809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29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73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8A86657-20CC-4E2B-B6F4-98F234106F74}"/>
              </a:ext>
            </a:extLst>
          </p:cNvPr>
          <p:cNvSpPr/>
          <p:nvPr/>
        </p:nvSpPr>
        <p:spPr>
          <a:xfrm>
            <a:off x="304800" y="2438400"/>
            <a:ext cx="8534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000" b="1" dirty="0">
                <a:latin typeface="Arial Narrow" panose="020B0606020202030204" pitchFamily="34" charset="0"/>
              </a:rPr>
              <a:t>PERATURAN </a:t>
            </a:r>
            <a:r>
              <a:rPr lang="id-ID" sz="2000" b="1" dirty="0" smtClean="0">
                <a:latin typeface="Arial Narrow" panose="020B0606020202030204" pitchFamily="34" charset="0"/>
              </a:rPr>
              <a:t>MENT</a:t>
            </a:r>
            <a:r>
              <a:rPr lang="en-US" sz="2000" b="1" dirty="0" smtClean="0">
                <a:latin typeface="Arial Narrow" panose="020B0606020202030204" pitchFamily="34" charset="0"/>
              </a:rPr>
              <a:t>E</a:t>
            </a:r>
            <a:r>
              <a:rPr lang="id-ID" sz="2000" b="1" dirty="0" smtClean="0">
                <a:latin typeface="Arial Narrow" panose="020B0606020202030204" pitchFamily="34" charset="0"/>
              </a:rPr>
              <a:t>RI </a:t>
            </a:r>
            <a:r>
              <a:rPr lang="id-ID" sz="2000" b="1" dirty="0">
                <a:latin typeface="Arial Narrow" panose="020B0606020202030204" pitchFamily="34" charset="0"/>
              </a:rPr>
              <a:t>PENDIDIKAN DAN KEBUDAYAAN REPUBLIK INDONESIA</a:t>
            </a:r>
            <a:br>
              <a:rPr lang="id-ID" sz="2000" b="1" dirty="0">
                <a:latin typeface="Arial Narrow" panose="020B0606020202030204" pitchFamily="34" charset="0"/>
              </a:rPr>
            </a:br>
            <a:r>
              <a:rPr lang="id-ID" sz="2000" b="1" dirty="0" smtClean="0">
                <a:latin typeface="Arial Narrow" panose="020B0606020202030204" pitchFamily="34" charset="0"/>
              </a:rPr>
              <a:t>NOMOR </a:t>
            </a:r>
            <a:r>
              <a:rPr lang="id-ID" sz="2000" b="1" dirty="0">
                <a:latin typeface="Arial Narrow" panose="020B0606020202030204" pitchFamily="34" charset="0"/>
              </a:rPr>
              <a:t>15 TAHUN 2017</a:t>
            </a:r>
            <a:br>
              <a:rPr lang="id-ID" sz="2000" b="1" dirty="0">
                <a:latin typeface="Arial Narrow" panose="020B0606020202030204" pitchFamily="34" charset="0"/>
              </a:rPr>
            </a:br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id-ID" sz="2000" b="1" dirty="0" smtClean="0">
                <a:latin typeface="Arial Narrow" panose="020B0606020202030204" pitchFamily="34" charset="0"/>
              </a:rPr>
              <a:t>TENTANG</a:t>
            </a:r>
            <a:r>
              <a:rPr lang="id-ID" sz="2000" b="1" dirty="0">
                <a:latin typeface="Arial Narrow" panose="020B0606020202030204" pitchFamily="34" charset="0"/>
              </a:rPr>
              <a:t/>
            </a:r>
            <a:br>
              <a:rPr lang="id-ID" sz="2000" b="1" dirty="0">
                <a:latin typeface="Arial Narrow" panose="020B0606020202030204" pitchFamily="34" charset="0"/>
              </a:rPr>
            </a:br>
            <a:r>
              <a:rPr lang="id-ID" sz="2000" b="1" dirty="0">
                <a:latin typeface="Arial Narrow" panose="020B0606020202030204" pitchFamily="34" charset="0"/>
              </a:rPr>
              <a:t>PEDOMAN PENDIDIKAN DAN PELATIHAN TEKNIS PEGAWAI NEGERI </a:t>
            </a:r>
            <a:r>
              <a:rPr lang="id-ID" sz="2000" b="1" dirty="0" smtClean="0">
                <a:latin typeface="Arial Narrow" panose="020B0606020202030204" pitchFamily="34" charset="0"/>
              </a:rPr>
              <a:t>SIPIL</a:t>
            </a:r>
            <a:endParaRPr lang="en-US" sz="2000" b="1" dirty="0" smtClean="0">
              <a:latin typeface="Arial Narrow" panose="020B0606020202030204" pitchFamily="34" charset="0"/>
            </a:endParaRPr>
          </a:p>
          <a:p>
            <a:pPr algn="ctr"/>
            <a:r>
              <a:rPr lang="id-ID" sz="2000" b="1" dirty="0" smtClean="0">
                <a:latin typeface="Arial Narrow" panose="020B0606020202030204" pitchFamily="34" charset="0"/>
              </a:rPr>
              <a:t> </a:t>
            </a:r>
            <a:r>
              <a:rPr lang="id-ID" sz="2000" b="1" dirty="0">
                <a:latin typeface="Arial Narrow" panose="020B0606020202030204" pitchFamily="34" charset="0"/>
              </a:rPr>
              <a:t>DI LINGKUNGAN KEMENTERIAN PENDIDIKAN DAN KEBUDAYAAN</a:t>
            </a:r>
            <a:br>
              <a:rPr lang="id-ID" sz="2000" b="1" dirty="0">
                <a:latin typeface="Arial Narrow" panose="020B0606020202030204" pitchFamily="34" charset="0"/>
              </a:rPr>
            </a:br>
            <a:endParaRPr lang="en-US" sz="2000" b="1" dirty="0" smtClean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52600" y="1676400"/>
            <a:ext cx="5638800" cy="76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SOSIALISASI 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5" name="Picture 9" descr="logo kemdiknas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60563" y="500961"/>
            <a:ext cx="1022873" cy="10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3400" y="5562600"/>
            <a:ext cx="84582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PUSAT PENDIDIKAN DAN PELATIHAN PEGAWAI KEMDIKBUD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OKTOBER 2017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65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DE753E-579E-463D-981D-BFE81AE03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415" y="152400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Pasal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7</a:t>
            </a:r>
            <a:endParaRPr lang="id-ID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5455287-ABFB-44CF-AFE6-5FAD971EC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828800"/>
            <a:ext cx="8229600" cy="4575660"/>
          </a:xfrm>
        </p:spPr>
        <p:txBody>
          <a:bodyPr>
            <a:normAutofit/>
          </a:bodyPr>
          <a:lstStyle/>
          <a:p>
            <a:pPr marL="360363" indent="-360363" algn="just">
              <a:buNone/>
            </a:pPr>
            <a:r>
              <a:rPr lang="id-ID" sz="1800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US" sz="1800" dirty="0">
                <a:solidFill>
                  <a:schemeClr val="tx1"/>
                </a:solidFill>
                <a:latin typeface="Arial Narrow" panose="020B0606020202030204" pitchFamily="34" charset="0"/>
              </a:rPr>
              <a:t>1)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Diklat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teknik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substantif</a:t>
            </a:r>
            <a:r>
              <a:rPr lang="en-US" sz="2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sebagaimana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dimaksud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Pasal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6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huruf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pendidikan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pelatihan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yang </a:t>
            </a:r>
            <a:r>
              <a:rPr lang="en-US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diselenggarakan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memberikan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pengetahuan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keterampilan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yang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bersifat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substantif</a:t>
            </a:r>
            <a:r>
              <a:rPr lang="en-US" sz="2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dalam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rangka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pencapaian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kompetensi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PNS yang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terkait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pekerjaan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PNS yang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bersangkutan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sehingga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mampu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melaksanakan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tugas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tanggung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jawabnya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profesional</a:t>
            </a:r>
            <a:r>
              <a:rPr lang="id-ID" sz="2400" dirty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  <a:endParaRPr lang="en-US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360363" indent="-360363" algn="just">
              <a:buNone/>
            </a:pPr>
            <a:r>
              <a:rPr lang="id-ID" sz="2400" dirty="0">
                <a:solidFill>
                  <a:schemeClr val="tx1"/>
                </a:solidFill>
                <a:latin typeface="Arial Narrow" panose="020B0606020202030204" pitchFamily="34" charset="0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2)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Diklat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teknis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umum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sebagaimana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dimaksud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pasal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6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huruf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b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pendidikan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pelatihan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diselenggarakan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untuk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memberikan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pengetahuan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keterampilan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yang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bersifat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teknis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umum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mencakup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administrasi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manajemen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rangka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pencapaian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kompetensi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PNS yang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terkait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pekerjaan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PNS yang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bersangkutan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, sehingga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mampu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melaksanakan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tugas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dan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tanggung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jawabnya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profesional</a:t>
            </a:r>
            <a:endParaRPr lang="en-US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34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8C0CB9-159E-484C-945F-5DCA84E56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7543800" cy="1450757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BAB IV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PELAKSANAAN DIKLAT TEKNIS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Pasal</a:t>
            </a:r>
            <a:r>
              <a:rPr lang="en-U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8</a:t>
            </a:r>
            <a:endParaRPr lang="id-ID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BCDE88-1BA9-46BB-8019-BB99AEB390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905000"/>
            <a:ext cx="8229600" cy="2895600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n-US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Diklat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teknis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dilaksanakan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dengan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tahapan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berikut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:</a:t>
            </a:r>
          </a:p>
          <a:p>
            <a:pPr>
              <a:buClrTx/>
              <a:buAutoNum type="alphaLcPeriod"/>
            </a:pP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erencanaan</a:t>
            </a: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kebutuhan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;</a:t>
            </a:r>
          </a:p>
          <a:p>
            <a:pPr>
              <a:buClrTx/>
              <a:buAutoNum type="alphaLcPeriod"/>
            </a:pP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latin typeface="Arial Narrow" panose="020B0606020202030204" pitchFamily="34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enyusunan</a:t>
            </a: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program;</a:t>
            </a:r>
          </a:p>
          <a:p>
            <a:pPr>
              <a:buClrTx/>
              <a:buAutoNum type="alphaLcPeriod"/>
            </a:pP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latin typeface="Arial Narrow" panose="020B0606020202030204" pitchFamily="34" charset="0"/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elaksanaan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; </a:t>
            </a:r>
            <a:r>
              <a:rPr lang="en-US" sz="2800" dirty="0" err="1">
                <a:solidFill>
                  <a:schemeClr val="tx1"/>
                </a:solidFill>
                <a:latin typeface="Arial Narrow" panose="020B0606020202030204" pitchFamily="34" charset="0"/>
              </a:rPr>
              <a:t>dan</a:t>
            </a:r>
            <a:endParaRPr lang="en-US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>
              <a:buClrTx/>
              <a:buAutoNum type="alphaLcPeriod"/>
            </a:pP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pemantauan</a:t>
            </a: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dan</a:t>
            </a: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e</a:t>
            </a:r>
            <a:r>
              <a:rPr lang="en-US" sz="2800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valuasi</a:t>
            </a:r>
            <a:r>
              <a:rPr lang="en-US" sz="2800" dirty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endParaRPr lang="en-US" sz="20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5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004EC1-84CE-430C-B30B-1D9DB2848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865" y="0"/>
            <a:ext cx="7543800" cy="1450757"/>
          </a:xfrm>
        </p:spPr>
        <p:txBody>
          <a:bodyPr>
            <a:noAutofit/>
          </a:bodyPr>
          <a:lstStyle/>
          <a:p>
            <a:pPr marL="0" indent="0" algn="ctr"/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Bagian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Kesatu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Perencanaan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Kebutuhan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Diklat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Teknis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>
                <a:latin typeface="Arial Narrow" panose="020B0606020202030204" pitchFamily="34" charset="0"/>
              </a:rPr>
              <a:t/>
            </a:r>
            <a:br>
              <a:rPr lang="en-US" sz="2400" b="1" dirty="0">
                <a:latin typeface="Arial Narrow" panose="020B0606020202030204" pitchFamily="34" charset="0"/>
              </a:rPr>
            </a:br>
            <a:r>
              <a:rPr lang="en-US" sz="24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Pasal</a:t>
            </a:r>
            <a:r>
              <a:rPr lang="en-U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9</a:t>
            </a:r>
            <a:endParaRPr lang="id-ID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82F9F84-E060-4A4D-95FC-D09CF84DF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4" y="1752600"/>
            <a:ext cx="8390235" cy="4419600"/>
          </a:xfrm>
        </p:spPr>
        <p:txBody>
          <a:bodyPr>
            <a:normAutofit fontScale="92500" lnSpcReduction="20000"/>
          </a:bodyPr>
          <a:lstStyle/>
          <a:p>
            <a:pPr marL="463550" indent="-463550" algn="just">
              <a:buClrTx/>
              <a:buNone/>
            </a:pPr>
            <a:r>
              <a:rPr lang="en-US" sz="2600" dirty="0" smtClean="0">
                <a:latin typeface="Arial Narrow" panose="020B0606020202030204" pitchFamily="34" charset="0"/>
              </a:rPr>
              <a:t>(1) </a:t>
            </a:r>
            <a:r>
              <a:rPr lang="en-US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Biro </a:t>
            </a:r>
            <a:r>
              <a:rPr lang="en-US" sz="28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Kepegawaian</a:t>
            </a:r>
            <a:r>
              <a:rPr lang="en-US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menyusun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rencana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kebutuhan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diklat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teknis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smtClean="0">
                <a:latin typeface="Arial Narrow" panose="020B0606020202030204" pitchFamily="34" charset="0"/>
              </a:rPr>
              <a:t>  </a:t>
            </a:r>
            <a:r>
              <a:rPr lang="en-US" sz="2800" dirty="0" err="1" smtClean="0">
                <a:latin typeface="Arial Narrow" panose="020B0606020202030204" pitchFamily="34" charset="0"/>
              </a:rPr>
              <a:t>setiap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tahun</a:t>
            </a:r>
            <a:r>
              <a:rPr lang="en-US" sz="2800" dirty="0">
                <a:latin typeface="Arial Narrow" panose="020B0606020202030204" pitchFamily="34" charset="0"/>
              </a:rPr>
              <a:t>, </a:t>
            </a:r>
            <a:r>
              <a:rPr lang="en-US" sz="2800" dirty="0" smtClean="0">
                <a:latin typeface="Arial Narrow" panose="020B0606020202030204" pitchFamily="34" charset="0"/>
              </a:rPr>
              <a:t>meliputi:</a:t>
            </a:r>
            <a:endParaRPr lang="en-US" sz="2800" dirty="0">
              <a:latin typeface="Arial Narrow" panose="020B0606020202030204" pitchFamily="34" charset="0"/>
            </a:endParaRPr>
          </a:p>
          <a:p>
            <a:pPr marL="804863" indent="-341313" algn="just">
              <a:buClrTx/>
              <a:buFont typeface="+mj-lt"/>
              <a:buAutoNum type="alphaLcPeriod"/>
            </a:pPr>
            <a:r>
              <a:rPr lang="en-US" sz="2800" dirty="0" err="1" smtClean="0">
                <a:latin typeface="Arial Narrow" panose="020B0606020202030204" pitchFamily="34" charset="0"/>
              </a:rPr>
              <a:t>Rencana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pengembangan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kompetensi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melalui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pendidikan</a:t>
            </a:r>
            <a:r>
              <a:rPr lang="en-US" sz="2800" dirty="0">
                <a:latin typeface="Arial Narrow" panose="020B0606020202030204" pitchFamily="34" charset="0"/>
              </a:rPr>
              <a:t>; </a:t>
            </a:r>
            <a:r>
              <a:rPr lang="en-US" sz="2800" dirty="0" err="1">
                <a:latin typeface="Arial Narrow" panose="020B0606020202030204" pitchFamily="34" charset="0"/>
              </a:rPr>
              <a:t>dan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endParaRPr lang="en-US" sz="2800" dirty="0" smtClean="0">
              <a:latin typeface="Arial Narrow" panose="020B0606020202030204" pitchFamily="34" charset="0"/>
            </a:endParaRPr>
          </a:p>
          <a:p>
            <a:pPr marL="804863" indent="-341313" algn="just">
              <a:buClrTx/>
              <a:buFont typeface="+mj-lt"/>
              <a:buAutoNum type="alphaLcPeriod"/>
            </a:pPr>
            <a:r>
              <a:rPr lang="en-US" sz="2800" dirty="0" err="1" smtClean="0">
                <a:latin typeface="Arial Narrow" panose="020B0606020202030204" pitchFamily="34" charset="0"/>
              </a:rPr>
              <a:t>Rencana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pengembangan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kompetensi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melalui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latin typeface="Arial Narrow" panose="020B0606020202030204" pitchFamily="34" charset="0"/>
              </a:rPr>
              <a:t>pelatihan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kompetensi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teknis</a:t>
            </a:r>
            <a:r>
              <a:rPr lang="en-US" sz="2800" dirty="0">
                <a:latin typeface="Arial Narrow" panose="020B0606020202030204" pitchFamily="34" charset="0"/>
              </a:rPr>
              <a:t>, </a:t>
            </a:r>
            <a:r>
              <a:rPr lang="en-US" sz="2800" dirty="0" err="1">
                <a:latin typeface="Arial Narrow" panose="020B0606020202030204" pitchFamily="34" charset="0"/>
              </a:rPr>
              <a:t>kompetensi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smtClean="0">
                <a:latin typeface="Arial Narrow" panose="020B0606020202030204" pitchFamily="34" charset="0"/>
              </a:rPr>
              <a:t>  </a:t>
            </a:r>
            <a:r>
              <a:rPr lang="en-US" sz="2800" dirty="0" err="1" smtClean="0">
                <a:latin typeface="Arial Narrow" panose="020B0606020202030204" pitchFamily="34" charset="0"/>
              </a:rPr>
              <a:t>manajerial</a:t>
            </a:r>
            <a:r>
              <a:rPr lang="en-US" sz="2800" dirty="0">
                <a:latin typeface="Arial Narrow" panose="020B0606020202030204" pitchFamily="34" charset="0"/>
              </a:rPr>
              <a:t>, dan </a:t>
            </a:r>
            <a:r>
              <a:rPr lang="en-US" sz="2800" dirty="0" err="1">
                <a:latin typeface="Arial Narrow" panose="020B0606020202030204" pitchFamily="34" charset="0"/>
              </a:rPr>
              <a:t>kompetensi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sosial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latin typeface="Arial Narrow" panose="020B0606020202030204" pitchFamily="34" charset="0"/>
              </a:rPr>
              <a:t>kultural</a:t>
            </a:r>
            <a:r>
              <a:rPr lang="en-US" sz="2800" dirty="0" smtClean="0">
                <a:latin typeface="Arial Narrow" panose="020B0606020202030204" pitchFamily="34" charset="0"/>
              </a:rPr>
              <a:t>.</a:t>
            </a:r>
            <a:endParaRPr lang="en-US" sz="2800" dirty="0">
              <a:latin typeface="Arial Narrow" panose="020B0606020202030204" pitchFamily="34" charset="0"/>
            </a:endParaRPr>
          </a:p>
          <a:p>
            <a:pPr marL="512763" indent="-512763" algn="just">
              <a:buClrTx/>
              <a:buNone/>
            </a:pPr>
            <a:r>
              <a:rPr lang="en-US" sz="2800" dirty="0" smtClean="0">
                <a:latin typeface="Arial Narrow" panose="020B0606020202030204" pitchFamily="34" charset="0"/>
              </a:rPr>
              <a:t>(2) </a:t>
            </a:r>
            <a:r>
              <a:rPr lang="en-US" sz="2800" dirty="0" err="1" smtClean="0">
                <a:latin typeface="Arial Narrow" panose="020B0606020202030204" pitchFamily="34" charset="0"/>
              </a:rPr>
              <a:t>Rencana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kebutuhan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diklat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teknis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sebagaimana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dimaksud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pada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ayat</a:t>
            </a:r>
            <a:r>
              <a:rPr lang="en-US" sz="2800" dirty="0">
                <a:latin typeface="Arial Narrow" panose="020B0606020202030204" pitchFamily="34" charset="0"/>
              </a:rPr>
              <a:t> (1) </a:t>
            </a:r>
            <a:r>
              <a:rPr lang="en-US" sz="2800" dirty="0" err="1" smtClean="0">
                <a:latin typeface="Arial Narrow" panose="020B0606020202030204" pitchFamily="34" charset="0"/>
              </a:rPr>
              <a:t>disampaikan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latin typeface="Arial Narrow" panose="020B0606020202030204" pitchFamily="34" charset="0"/>
              </a:rPr>
              <a:t>kepada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latin typeface="Arial Narrow" panose="020B0606020202030204" pitchFamily="34" charset="0"/>
              </a:rPr>
              <a:t>Sekretaris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latin typeface="Arial Narrow" panose="020B0606020202030204" pitchFamily="34" charset="0"/>
              </a:rPr>
              <a:t>Jenderal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untuk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ditetapkan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oleh</a:t>
            </a:r>
            <a:r>
              <a:rPr lang="en-US" sz="2800" dirty="0">
                <a:latin typeface="Arial Narrow" panose="020B0606020202030204" pitchFamily="34" charset="0"/>
              </a:rPr>
              <a:t> Menteri Pendidikan dan </a:t>
            </a:r>
            <a:r>
              <a:rPr lang="en-US" sz="2800" dirty="0" err="1" smtClean="0">
                <a:latin typeface="Arial Narrow" panose="020B0606020202030204" pitchFamily="34" charset="0"/>
              </a:rPr>
              <a:t>Kebudayaan</a:t>
            </a:r>
            <a:r>
              <a:rPr lang="en-US" sz="2800" dirty="0" smtClean="0">
                <a:latin typeface="Arial Narrow" panose="020B0606020202030204" pitchFamily="34" charset="0"/>
              </a:rPr>
              <a:t>.</a:t>
            </a:r>
          </a:p>
          <a:p>
            <a:pPr marL="463550" indent="-463550" algn="just">
              <a:buClrTx/>
              <a:buNone/>
            </a:pPr>
            <a:r>
              <a:rPr lang="en-US" sz="2800" dirty="0" smtClean="0">
                <a:latin typeface="Arial Narrow" panose="020B0606020202030204" pitchFamily="34" charset="0"/>
              </a:rPr>
              <a:t>(3) </a:t>
            </a:r>
            <a:r>
              <a:rPr lang="en-US" sz="2800" dirty="0" err="1" smtClean="0">
                <a:latin typeface="Arial Narrow" panose="020B0606020202030204" pitchFamily="34" charset="0"/>
              </a:rPr>
              <a:t>Rencana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kebutuhan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diklat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teknis</a:t>
            </a:r>
            <a:r>
              <a:rPr lang="en-US" sz="2800" dirty="0">
                <a:latin typeface="Arial Narrow" panose="020B0606020202030204" pitchFamily="34" charset="0"/>
              </a:rPr>
              <a:t> yang </a:t>
            </a:r>
            <a:r>
              <a:rPr lang="en-US" sz="2800" dirty="0" err="1">
                <a:latin typeface="Arial Narrow" panose="020B0606020202030204" pitchFamily="34" charset="0"/>
              </a:rPr>
              <a:t>telah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ditetapkan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sebagaimana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dimaksud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pada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ayat</a:t>
            </a:r>
            <a:r>
              <a:rPr lang="en-US" sz="2800" dirty="0">
                <a:latin typeface="Arial Narrow" panose="020B0606020202030204" pitchFamily="34" charset="0"/>
              </a:rPr>
              <a:t> (2) </a:t>
            </a:r>
            <a:r>
              <a:rPr lang="en-US" sz="2800" dirty="0" err="1">
                <a:latin typeface="Arial Narrow" panose="020B0606020202030204" pitchFamily="34" charset="0"/>
              </a:rPr>
              <a:t>disampaikan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latin typeface="Arial Narrow" panose="020B0606020202030204" pitchFamily="34" charset="0"/>
              </a:rPr>
              <a:t>kepada</a:t>
            </a:r>
            <a:r>
              <a:rPr lang="en-US" sz="2800" dirty="0" smtClean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Lembaga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>
                <a:latin typeface="Arial Narrow" panose="020B0606020202030204" pitchFamily="34" charset="0"/>
              </a:rPr>
              <a:t>Administrasi</a:t>
            </a:r>
            <a:r>
              <a:rPr lang="en-US" sz="2800" dirty="0">
                <a:latin typeface="Arial Narrow" panose="020B0606020202030204" pitchFamily="34" charset="0"/>
              </a:rPr>
              <a:t> Negara dan </a:t>
            </a:r>
            <a:r>
              <a:rPr lang="en-US" sz="2800" dirty="0" err="1">
                <a:latin typeface="Arial Narrow" panose="020B0606020202030204" pitchFamily="34" charset="0"/>
              </a:rPr>
              <a:t>Pusdiklat</a:t>
            </a:r>
            <a:r>
              <a:rPr lang="en-US" sz="2800" dirty="0">
                <a:latin typeface="Arial Narrow" panose="020B0606020202030204" pitchFamily="34" charset="0"/>
              </a:rPr>
              <a:t> </a:t>
            </a:r>
            <a:r>
              <a:rPr lang="en-US" sz="2800" dirty="0" err="1" smtClean="0">
                <a:latin typeface="Arial Narrow" panose="020B0606020202030204" pitchFamily="34" charset="0"/>
              </a:rPr>
              <a:t>Pegawai</a:t>
            </a:r>
            <a:r>
              <a:rPr lang="en-US" sz="2800" dirty="0" smtClean="0">
                <a:latin typeface="Arial Narrow" panose="020B0606020202030204" pitchFamily="34" charset="0"/>
              </a:rPr>
              <a:t>.</a:t>
            </a:r>
            <a:endParaRPr lang="en-US" sz="28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en-US" sz="28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id-ID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1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4269934-A37F-49E9-A87C-A56164132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022" y="18288"/>
            <a:ext cx="7543800" cy="1450757"/>
          </a:xfrm>
        </p:spPr>
        <p:txBody>
          <a:bodyPr>
            <a:noAutofit/>
          </a:bodyPr>
          <a:lstStyle/>
          <a:p>
            <a:pPr marL="0" indent="0" algn="ctr"/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Bagian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Kedua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b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Penyusunan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Program 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Diklat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Teknis</a:t>
            </a:r>
            <a: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b="1" dirty="0" err="1" smtClean="0">
                <a:solidFill>
                  <a:schemeClr val="tx1"/>
                </a:solidFill>
                <a:latin typeface="Arial Narrow" panose="020B0606020202030204" pitchFamily="34" charset="0"/>
              </a:rPr>
              <a:t>Pasal</a:t>
            </a:r>
            <a:r>
              <a:rPr lang="en-U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10</a:t>
            </a:r>
            <a:endParaRPr lang="id-ID" sz="2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245E766-FE2A-4960-AC3B-77473346A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905000"/>
            <a:ext cx="8305800" cy="4419600"/>
          </a:xfrm>
        </p:spPr>
        <p:txBody>
          <a:bodyPr>
            <a:normAutofit/>
          </a:bodyPr>
          <a:lstStyle/>
          <a:p>
            <a:pPr marL="401638" indent="-401638" algn="just">
              <a:buClrTx/>
              <a:buNone/>
            </a:pPr>
            <a:r>
              <a:rPr lang="en-US" sz="2400" b="1" dirty="0" smtClean="0">
                <a:latin typeface="Arial Narrow" panose="020B0606020202030204" pitchFamily="34" charset="0"/>
              </a:rPr>
              <a:t>(1) </a:t>
            </a:r>
            <a:r>
              <a:rPr lang="en-US" sz="2400" b="1" dirty="0" err="1" smtClean="0">
                <a:latin typeface="Arial Narrow" panose="020B0606020202030204" pitchFamily="34" charset="0"/>
              </a:rPr>
              <a:t>Pusdiklat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latin typeface="Arial Narrow" panose="020B0606020202030204" pitchFamily="34" charset="0"/>
              </a:rPr>
              <a:t>pegawai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latin typeface="Arial Narrow" panose="020B0606020202030204" pitchFamily="34" charset="0"/>
              </a:rPr>
              <a:t>menyusun</a:t>
            </a:r>
            <a:r>
              <a:rPr lang="en-US" sz="2400" b="1" dirty="0">
                <a:latin typeface="Arial Narrow" panose="020B0606020202030204" pitchFamily="34" charset="0"/>
              </a:rPr>
              <a:t> program </a:t>
            </a:r>
            <a:r>
              <a:rPr lang="en-US" sz="2400" b="1" dirty="0" err="1">
                <a:latin typeface="Arial Narrow" panose="020B0606020202030204" pitchFamily="34" charset="0"/>
              </a:rPr>
              <a:t>diklat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latin typeface="Arial Narrow" panose="020B0606020202030204" pitchFamily="34" charset="0"/>
              </a:rPr>
              <a:t>teknis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berdasarkan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kebutuhan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diklat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teknis</a:t>
            </a:r>
            <a:r>
              <a:rPr lang="en-US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bagi</a:t>
            </a:r>
            <a:r>
              <a:rPr lang="en-US" sz="2400" dirty="0">
                <a:latin typeface="Arial Narrow" panose="020B0606020202030204" pitchFamily="34" charset="0"/>
              </a:rPr>
              <a:t> PNS di </a:t>
            </a:r>
            <a:r>
              <a:rPr lang="en-US" sz="2400" dirty="0" err="1">
                <a:latin typeface="Arial Narrow" panose="020B0606020202030204" pitchFamily="34" charset="0"/>
              </a:rPr>
              <a:t>lingkungan</a:t>
            </a:r>
            <a:r>
              <a:rPr lang="en-US" sz="2400" dirty="0">
                <a:latin typeface="Arial Narrow" panose="020B0606020202030204" pitchFamily="34" charset="0"/>
              </a:rPr>
              <a:t> Kementerian dan </a:t>
            </a:r>
            <a:r>
              <a:rPr lang="en-US" sz="2400" dirty="0" err="1">
                <a:latin typeface="Arial Narrow" panose="020B0606020202030204" pitchFamily="34" charset="0"/>
              </a:rPr>
              <a:t>Kebudayaan</a:t>
            </a:r>
            <a:r>
              <a:rPr lang="en-US" sz="2400" dirty="0">
                <a:latin typeface="Arial Narrow" panose="020B0606020202030204" pitchFamily="34" charset="0"/>
              </a:rPr>
              <a:t>.</a:t>
            </a:r>
          </a:p>
          <a:p>
            <a:pPr marL="401638" indent="-401638" algn="just">
              <a:buClrTx/>
              <a:buNone/>
            </a:pPr>
            <a:r>
              <a:rPr lang="en-US" sz="2400" dirty="0" smtClean="0">
                <a:latin typeface="Arial Narrow" panose="020B0606020202030204" pitchFamily="34" charset="0"/>
              </a:rPr>
              <a:t>(2) </a:t>
            </a:r>
            <a:r>
              <a:rPr lang="en-US" sz="2400" dirty="0" err="1" smtClean="0">
                <a:latin typeface="Arial Narrow" panose="020B0606020202030204" pitchFamily="34" charset="0"/>
              </a:rPr>
              <a:t>Penyusunan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program </a:t>
            </a:r>
            <a:r>
              <a:rPr lang="en-US" sz="2400" dirty="0" err="1">
                <a:latin typeface="Arial Narrow" panose="020B0606020202030204" pitchFamily="34" charset="0"/>
              </a:rPr>
              <a:t>diklat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teknis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bagi</a:t>
            </a:r>
            <a:r>
              <a:rPr lang="en-US" sz="2400" dirty="0">
                <a:latin typeface="Arial Narrow" panose="020B0606020202030204" pitchFamily="34" charset="0"/>
              </a:rPr>
              <a:t> PNS di </a:t>
            </a:r>
            <a:r>
              <a:rPr lang="en-US" sz="2400" dirty="0" err="1" smtClean="0">
                <a:latin typeface="Arial Narrow" panose="020B0606020202030204" pitchFamily="34" charset="0"/>
              </a:rPr>
              <a:t>lingkungan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Kementerian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 err="1" smtClean="0">
                <a:latin typeface="Arial Narrow" panose="020B0606020202030204" pitchFamily="34" charset="0"/>
              </a:rPr>
              <a:t>Pendidikan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dan </a:t>
            </a:r>
            <a:r>
              <a:rPr lang="en-US" sz="2400" dirty="0" err="1">
                <a:latin typeface="Arial Narrow" panose="020B0606020202030204" pitchFamily="34" charset="0"/>
              </a:rPr>
              <a:t>Kebudayaan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mengacu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pada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b="1" dirty="0" err="1">
                <a:latin typeface="Arial Narrow" panose="020B0606020202030204" pitchFamily="34" charset="0"/>
              </a:rPr>
              <a:t>standar</a:t>
            </a:r>
            <a:r>
              <a:rPr lang="en-US" sz="2400" b="1" dirty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kompetensi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b="1" dirty="0" err="1" smtClean="0">
                <a:latin typeface="Arial Narrow" panose="020B0606020202030204" pitchFamily="34" charset="0"/>
              </a:rPr>
              <a:t>teknis</a:t>
            </a:r>
            <a:r>
              <a:rPr lang="en-US" sz="2400" b="1" dirty="0" smtClean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yang </a:t>
            </a:r>
            <a:r>
              <a:rPr lang="en-US" sz="2400" dirty="0" err="1">
                <a:latin typeface="Arial Narrow" panose="020B0606020202030204" pitchFamily="34" charset="0"/>
              </a:rPr>
              <a:t>dibutuhkan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err="1">
                <a:latin typeface="Arial Narrow" panose="020B0606020202030204" pitchFamily="34" charset="0"/>
              </a:rPr>
              <a:t>dengan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id-ID" sz="2400" dirty="0">
                <a:latin typeface="Arial Narrow" panose="020B0606020202030204" pitchFamily="34" charset="0"/>
              </a:rPr>
              <a:t>memperhatikan perkembangan pelaksanaan tugas dan fungsi </a:t>
            </a:r>
            <a:r>
              <a:rPr lang="id-ID" sz="2400" dirty="0" smtClean="0">
                <a:latin typeface="Arial Narrow" panose="020B0606020202030204" pitchFamily="34" charset="0"/>
              </a:rPr>
              <a:t>kerja</a:t>
            </a:r>
            <a:r>
              <a:rPr lang="en-US" sz="2400" dirty="0" smtClean="0">
                <a:latin typeface="Arial Narrow" panose="020B0606020202030204" pitchFamily="34" charset="0"/>
              </a:rPr>
              <a:t>.</a:t>
            </a:r>
            <a:endParaRPr lang="id-ID" sz="2400" dirty="0">
              <a:latin typeface="Arial Narrow" panose="020B0606020202030204" pitchFamily="34" charset="0"/>
            </a:endParaRPr>
          </a:p>
          <a:p>
            <a:pPr marL="463550" indent="-463550" algn="just">
              <a:buClrTx/>
              <a:buNone/>
            </a:pPr>
            <a:r>
              <a:rPr lang="en-US" sz="2400" dirty="0" smtClean="0">
                <a:latin typeface="Arial Narrow" panose="020B0606020202030204" pitchFamily="34" charset="0"/>
              </a:rPr>
              <a:t>(3) </a:t>
            </a:r>
            <a:r>
              <a:rPr lang="id-ID" sz="2400" dirty="0" smtClean="0">
                <a:latin typeface="Arial Narrow" panose="020B0606020202030204" pitchFamily="34" charset="0"/>
              </a:rPr>
              <a:t>Penyusunan </a:t>
            </a:r>
            <a:r>
              <a:rPr lang="id-ID" sz="2400" dirty="0">
                <a:latin typeface="Arial Narrow" panose="020B0606020202030204" pitchFamily="34" charset="0"/>
              </a:rPr>
              <a:t>dan pengembangan materi diklat teknis bagi pegawai </a:t>
            </a:r>
            <a:r>
              <a:rPr lang="en-US" sz="2400" dirty="0" smtClean="0">
                <a:latin typeface="Arial Narrow" panose="020B0606020202030204" pitchFamily="34" charset="0"/>
              </a:rPr>
              <a:t>  </a:t>
            </a:r>
            <a:r>
              <a:rPr lang="id-ID" sz="2400" dirty="0" smtClean="0">
                <a:latin typeface="Arial Narrow" panose="020B0606020202030204" pitchFamily="34" charset="0"/>
              </a:rPr>
              <a:t>dikoordinasikan </a:t>
            </a:r>
            <a:r>
              <a:rPr lang="id-ID" sz="2400" dirty="0">
                <a:latin typeface="Arial Narrow" panose="020B0606020202030204" pitchFamily="34" charset="0"/>
              </a:rPr>
              <a:t>oleh </a:t>
            </a:r>
            <a:r>
              <a:rPr lang="en-US" sz="2400" dirty="0" smtClean="0">
                <a:latin typeface="Arial Narrow" panose="020B0606020202030204" pitchFamily="34" charset="0"/>
              </a:rPr>
              <a:t>P</a:t>
            </a:r>
            <a:r>
              <a:rPr lang="id-ID" sz="2400" dirty="0" smtClean="0">
                <a:latin typeface="Arial Narrow" panose="020B0606020202030204" pitchFamily="34" charset="0"/>
              </a:rPr>
              <a:t>usdiklat </a:t>
            </a:r>
            <a:r>
              <a:rPr lang="en-US" sz="2400" dirty="0">
                <a:latin typeface="Arial Narrow" panose="020B0606020202030204" pitchFamily="34" charset="0"/>
              </a:rPr>
              <a:t>P</a:t>
            </a:r>
            <a:r>
              <a:rPr lang="id-ID" sz="2400" dirty="0" smtClean="0">
                <a:latin typeface="Arial Narrow" panose="020B0606020202030204" pitchFamily="34" charset="0"/>
              </a:rPr>
              <a:t>egawai</a:t>
            </a:r>
            <a:r>
              <a:rPr lang="en-US" sz="2400" dirty="0" smtClean="0">
                <a:latin typeface="Arial Narrow" panose="020B0606020202030204" pitchFamily="34" charset="0"/>
              </a:rPr>
              <a:t>.</a:t>
            </a:r>
            <a:endParaRPr lang="en-US" sz="2400" dirty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id-ID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25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848FC5-CA6B-4AE5-81F4-64D95ED96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295400"/>
          </a:xfrm>
        </p:spPr>
        <p:txBody>
          <a:bodyPr>
            <a:noAutofit/>
          </a:bodyPr>
          <a:lstStyle/>
          <a:p>
            <a:pPr algn="ctr"/>
            <a:r>
              <a:rPr lang="id-ID" sz="2400" dirty="0">
                <a:solidFill>
                  <a:schemeClr val="tx1"/>
                </a:solidFill>
                <a:latin typeface="Arial Narrow" panose="020B0606020202030204" pitchFamily="34" charset="0"/>
              </a:rPr>
              <a:t>Bagian Ketiga 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id-ID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Pelaksanaan </a:t>
            </a:r>
            <a:r>
              <a:rPr lang="id-ID" sz="2400" dirty="0">
                <a:solidFill>
                  <a:schemeClr val="tx1"/>
                </a:solidFill>
                <a:latin typeface="Arial Narrow" panose="020B0606020202030204" pitchFamily="34" charset="0"/>
              </a:rPr>
              <a:t>Diklat </a:t>
            </a:r>
            <a:r>
              <a:rPr lang="id-ID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Teknis</a:t>
            </a: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id-ID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Pasal </a:t>
            </a:r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A1082B7-11A6-4F06-AB25-A8B8210B8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970330"/>
          </a:xfrm>
        </p:spPr>
        <p:txBody>
          <a:bodyPr>
            <a:normAutofit lnSpcReduction="10000"/>
          </a:bodyPr>
          <a:lstStyle/>
          <a:p>
            <a:pPr marL="457200" indent="-457200" algn="just">
              <a:buClrTx/>
              <a:buAutoNum type="arabicParenBoth"/>
            </a:pPr>
            <a:r>
              <a:rPr lang="id-ID" sz="2400" dirty="0" smtClean="0">
                <a:latin typeface="Arial Narrow" panose="020B0606020202030204" pitchFamily="34" charset="0"/>
              </a:rPr>
              <a:t>Pusdikla</a:t>
            </a:r>
            <a:r>
              <a:rPr lang="en-US" sz="2400" dirty="0" smtClean="0">
                <a:latin typeface="Arial Narrow" panose="020B0606020202030204" pitchFamily="34" charset="0"/>
              </a:rPr>
              <a:t>t</a:t>
            </a:r>
            <a:r>
              <a:rPr lang="id-ID" sz="2400" dirty="0" smtClean="0">
                <a:latin typeface="Arial Narrow" panose="020B0606020202030204" pitchFamily="34" charset="0"/>
              </a:rPr>
              <a:t> </a:t>
            </a:r>
            <a:r>
              <a:rPr lang="id-ID" sz="2400" dirty="0">
                <a:latin typeface="Arial Narrow" panose="020B0606020202030204" pitchFamily="34" charset="0"/>
              </a:rPr>
              <a:t>Pegawai melaksanakan diklat teknis </a:t>
            </a:r>
            <a:r>
              <a:rPr lang="id-ID" sz="2400" dirty="0" smtClean="0">
                <a:latin typeface="Arial Narrow" panose="020B0606020202030204" pitchFamily="34" charset="0"/>
              </a:rPr>
              <a:t>bagi</a:t>
            </a:r>
            <a:r>
              <a:rPr lang="en-US" sz="2400" dirty="0" smtClean="0">
                <a:latin typeface="Arial Narrow" panose="020B0606020202030204" pitchFamily="34" charset="0"/>
              </a:rPr>
              <a:t> </a:t>
            </a:r>
            <a:r>
              <a:rPr lang="id-ID" sz="2400" dirty="0" smtClean="0">
                <a:latin typeface="Arial Narrow" panose="020B0606020202030204" pitchFamily="34" charset="0"/>
              </a:rPr>
              <a:t>PNS </a:t>
            </a:r>
            <a:r>
              <a:rPr lang="en-US" sz="2400" dirty="0">
                <a:latin typeface="Arial Narrow" panose="020B0606020202030204" pitchFamily="34" charset="0"/>
              </a:rPr>
              <a:t>d</a:t>
            </a:r>
            <a:r>
              <a:rPr lang="id-ID" sz="2400" dirty="0" smtClean="0">
                <a:latin typeface="Arial Narrow" panose="020B0606020202030204" pitchFamily="34" charset="0"/>
              </a:rPr>
              <a:t>i lingkunga</a:t>
            </a:r>
            <a:r>
              <a:rPr lang="en-US" sz="2400" dirty="0" smtClean="0">
                <a:latin typeface="Arial Narrow" panose="020B0606020202030204" pitchFamily="34" charset="0"/>
              </a:rPr>
              <a:t>n</a:t>
            </a:r>
            <a:r>
              <a:rPr lang="id-ID" sz="2400" dirty="0" smtClean="0">
                <a:latin typeface="Arial Narrow" panose="020B0606020202030204" pitchFamily="34" charset="0"/>
              </a:rPr>
              <a:t> </a:t>
            </a:r>
            <a:r>
              <a:rPr lang="en-US" sz="2400" dirty="0">
                <a:latin typeface="Arial Narrow" panose="020B0606020202030204" pitchFamily="34" charset="0"/>
              </a:rPr>
              <a:t>K</a:t>
            </a:r>
            <a:r>
              <a:rPr lang="id-ID" sz="2400" dirty="0" smtClean="0">
                <a:latin typeface="Arial Narrow" panose="020B0606020202030204" pitchFamily="34" charset="0"/>
              </a:rPr>
              <a:t>ementerian </a:t>
            </a:r>
            <a:r>
              <a:rPr lang="id-ID" sz="2400" dirty="0">
                <a:latin typeface="Arial Narrow" panose="020B0606020202030204" pitchFamily="34" charset="0"/>
              </a:rPr>
              <a:t>Pendidikan dan Kebudayaan.</a:t>
            </a:r>
          </a:p>
          <a:p>
            <a:pPr marL="457200" indent="-457200" algn="just">
              <a:buClrTx/>
              <a:buAutoNum type="arabicParenBoth"/>
            </a:pPr>
            <a:r>
              <a:rPr lang="id-ID" sz="2400" dirty="0">
                <a:latin typeface="Arial Narrow" panose="020B0606020202030204" pitchFamily="34" charset="0"/>
              </a:rPr>
              <a:t>Pelaksanaan diklat teknis sebagaimana dimaksud pada ayat (1) </a:t>
            </a:r>
            <a:r>
              <a:rPr lang="id-ID" sz="2400" dirty="0">
                <a:solidFill>
                  <a:schemeClr val="tx1"/>
                </a:solidFill>
                <a:latin typeface="Arial Narrow" panose="020B0606020202030204" pitchFamily="34" charset="0"/>
              </a:rPr>
              <a:t>dapat dilakukan oleh unit kerja</a:t>
            </a:r>
            <a:r>
              <a:rPr lang="id-ID" sz="2400" dirty="0">
                <a:latin typeface="Arial Narrow" panose="020B0606020202030204" pitchFamily="34" charset="0"/>
              </a:rPr>
              <a:t> </a:t>
            </a:r>
            <a:r>
              <a:rPr lang="id-ID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setelah berkoordinasi</a:t>
            </a:r>
            <a:r>
              <a:rPr lang="id-ID" sz="2400" dirty="0">
                <a:latin typeface="Arial Narrow" panose="020B0606020202030204" pitchFamily="34" charset="0"/>
              </a:rPr>
              <a:t> dengan Pusdiklat Pegawai.</a:t>
            </a:r>
          </a:p>
          <a:p>
            <a:pPr marL="457200" indent="-457200" algn="just">
              <a:buClrTx/>
              <a:buAutoNum type="arabicParenBoth"/>
            </a:pPr>
            <a:r>
              <a:rPr lang="id-ID" sz="2400" dirty="0">
                <a:latin typeface="Arial Narrow" panose="020B0606020202030204" pitchFamily="34" charset="0"/>
              </a:rPr>
              <a:t>Pelaksanaan diklat teknis sebagaimana dimaksud pada ayat (1) </a:t>
            </a:r>
            <a:r>
              <a:rPr lang="id-ID" sz="2400" dirty="0">
                <a:solidFill>
                  <a:srgbClr val="FF0000"/>
                </a:solidFill>
                <a:latin typeface="Arial Narrow" panose="020B0606020202030204" pitchFamily="34" charset="0"/>
              </a:rPr>
              <a:t>dapat dilakukan oleh instansi lain dan/atau lembaga pelatihan swasta yang terakreditasi </a:t>
            </a:r>
            <a:r>
              <a:rPr lang="id-ID" sz="2400" dirty="0">
                <a:latin typeface="Arial Narrow" panose="020B0606020202030204" pitchFamily="34" charset="0"/>
              </a:rPr>
              <a:t>dibawah koordinasi </a:t>
            </a:r>
            <a:r>
              <a:rPr lang="en-US" sz="2400" dirty="0" smtClean="0">
                <a:latin typeface="Arial Narrow" panose="020B0606020202030204" pitchFamily="34" charset="0"/>
              </a:rPr>
              <a:t>S</a:t>
            </a:r>
            <a:r>
              <a:rPr lang="id-ID" sz="2400" dirty="0" smtClean="0">
                <a:latin typeface="Arial Narrow" panose="020B0606020202030204" pitchFamily="34" charset="0"/>
              </a:rPr>
              <a:t>ekretaris Jend</a:t>
            </a:r>
            <a:r>
              <a:rPr lang="en-US" sz="2400" dirty="0" smtClean="0">
                <a:latin typeface="Arial Narrow" panose="020B0606020202030204" pitchFamily="34" charset="0"/>
              </a:rPr>
              <a:t>e</a:t>
            </a:r>
            <a:r>
              <a:rPr lang="id-ID" sz="2400" dirty="0" smtClean="0">
                <a:latin typeface="Arial Narrow" panose="020B0606020202030204" pitchFamily="34" charset="0"/>
              </a:rPr>
              <a:t>ral</a:t>
            </a:r>
            <a:r>
              <a:rPr lang="id-ID" sz="2400" dirty="0">
                <a:latin typeface="Arial Narrow" panose="020B0606020202030204" pitchFamily="34" charset="0"/>
              </a:rPr>
              <a:t>.</a:t>
            </a:r>
          </a:p>
          <a:p>
            <a:pPr marL="457200" indent="-457200" algn="just">
              <a:buClrTx/>
              <a:buAutoNum type="arabicParenBoth"/>
            </a:pPr>
            <a:r>
              <a:rPr lang="id-ID" sz="2400" dirty="0">
                <a:latin typeface="Arial Narrow" panose="020B0606020202030204" pitchFamily="34" charset="0"/>
              </a:rPr>
              <a:t>Pelaksanaan diklat teknis oleh Pusdiklat Pegawai sebagaimana dimaksud pada ayat (1) dilaksanakan sesuai dengan ketentuan peraturan </a:t>
            </a:r>
            <a:r>
              <a:rPr lang="id-ID" sz="2400" dirty="0" smtClean="0">
                <a:latin typeface="Arial Narrow" panose="020B0606020202030204" pitchFamily="34" charset="0"/>
              </a:rPr>
              <a:t>perundang-undangan</a:t>
            </a:r>
            <a:r>
              <a:rPr lang="en-US" sz="2400" dirty="0" smtClean="0">
                <a:latin typeface="Arial Narrow" panose="020B0606020202030204" pitchFamily="34" charset="0"/>
              </a:rPr>
              <a:t>.</a:t>
            </a:r>
            <a:endParaRPr lang="id-ID" sz="24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id-ID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63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FE821A-0909-4E2C-AEE4-A06D28B01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908" y="2605881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Bagian Keempat</a:t>
            </a:r>
            <a:b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Pemantauan dan Evalusi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45CC24F-11B5-4A43-BBE2-36F69DD3B0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488" y="3931444"/>
            <a:ext cx="8217408" cy="218268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ClrTx/>
              <a:buNone/>
            </a:pPr>
            <a:r>
              <a:rPr lang="id-ID" sz="2400" b="1" dirty="0">
                <a:latin typeface="Arial Narrow" panose="020B0606020202030204" pitchFamily="34" charset="0"/>
              </a:rPr>
              <a:t>Pasal 13</a:t>
            </a:r>
          </a:p>
          <a:p>
            <a:pPr marL="514350" indent="-514350">
              <a:buClrTx/>
              <a:buAutoNum type="arabicParenBoth"/>
            </a:pPr>
            <a:r>
              <a:rPr lang="id-ID" sz="2400" dirty="0" smtClean="0">
                <a:latin typeface="Arial Narrow" panose="020B0606020202030204" pitchFamily="34" charset="0"/>
              </a:rPr>
              <a:t>Sek</a:t>
            </a:r>
            <a:r>
              <a:rPr lang="en-US" sz="2400" dirty="0" err="1" smtClean="0">
                <a:latin typeface="Arial Narrow" panose="020B0606020202030204" pitchFamily="34" charset="0"/>
              </a:rPr>
              <a:t>retaris</a:t>
            </a:r>
            <a:r>
              <a:rPr lang="id-ID" sz="2400" dirty="0" smtClean="0">
                <a:latin typeface="Arial Narrow" panose="020B0606020202030204" pitchFamily="34" charset="0"/>
              </a:rPr>
              <a:t> Jend</a:t>
            </a:r>
            <a:r>
              <a:rPr lang="en-US" sz="2400" dirty="0" smtClean="0">
                <a:latin typeface="Arial Narrow" panose="020B0606020202030204" pitchFamily="34" charset="0"/>
              </a:rPr>
              <a:t>e</a:t>
            </a:r>
            <a:r>
              <a:rPr lang="id-ID" sz="2400" dirty="0" smtClean="0">
                <a:latin typeface="Arial Narrow" panose="020B0606020202030204" pitchFamily="34" charset="0"/>
              </a:rPr>
              <a:t>ral </a:t>
            </a:r>
            <a:r>
              <a:rPr lang="id-ID" sz="2400" dirty="0">
                <a:latin typeface="Arial Narrow" panose="020B0606020202030204" pitchFamily="34" charset="0"/>
              </a:rPr>
              <a:t>melakukan pemantauan dan evaluasi terhadap perencanaan kebutuhan, penyusunan program, dan pelaksanaan diklat teknis.</a:t>
            </a:r>
          </a:p>
          <a:p>
            <a:pPr marL="514350" indent="-514350">
              <a:buClrTx/>
              <a:buAutoNum type="arabicParenBoth"/>
            </a:pPr>
            <a:r>
              <a:rPr lang="id-ID" sz="2400" dirty="0" smtClean="0">
                <a:latin typeface="Arial Narrow" panose="020B0606020202030204" pitchFamily="34" charset="0"/>
              </a:rPr>
              <a:t>Sek</a:t>
            </a:r>
            <a:r>
              <a:rPr lang="en-US" sz="2400" dirty="0" err="1" smtClean="0">
                <a:latin typeface="Arial Narrow" panose="020B0606020202030204" pitchFamily="34" charset="0"/>
              </a:rPr>
              <a:t>retaris</a:t>
            </a:r>
            <a:r>
              <a:rPr lang="id-ID" sz="2400" dirty="0" smtClean="0">
                <a:latin typeface="Arial Narrow" panose="020B0606020202030204" pitchFamily="34" charset="0"/>
              </a:rPr>
              <a:t> Jend</a:t>
            </a:r>
            <a:r>
              <a:rPr lang="en-US" sz="2400" dirty="0" smtClean="0">
                <a:latin typeface="Arial Narrow" panose="020B0606020202030204" pitchFamily="34" charset="0"/>
              </a:rPr>
              <a:t>e</a:t>
            </a:r>
            <a:r>
              <a:rPr lang="id-ID" sz="2400" dirty="0" smtClean="0">
                <a:latin typeface="Arial Narrow" panose="020B0606020202030204" pitchFamily="34" charset="0"/>
              </a:rPr>
              <a:t>ral </a:t>
            </a:r>
            <a:r>
              <a:rPr lang="id-ID" sz="2400" dirty="0">
                <a:latin typeface="Arial Narrow" panose="020B0606020202030204" pitchFamily="34" charset="0"/>
              </a:rPr>
              <a:t>melaporkan hasil pemantauan dan evalusi sebagaimana dimaksud pada ayat (1) kepada Menteri Pendidikan dan </a:t>
            </a:r>
            <a:r>
              <a:rPr lang="id-ID" sz="2400" dirty="0" smtClean="0">
                <a:latin typeface="Arial Narrow" panose="020B0606020202030204" pitchFamily="34" charset="0"/>
              </a:rPr>
              <a:t>Kebudayaan</a:t>
            </a:r>
            <a:r>
              <a:rPr lang="en-US" sz="2400" dirty="0" smtClean="0">
                <a:latin typeface="Arial Narrow" panose="020B0606020202030204" pitchFamily="34" charset="0"/>
              </a:rPr>
              <a:t>.</a:t>
            </a:r>
            <a:endParaRPr lang="id-ID" sz="2400" dirty="0">
              <a:latin typeface="Arial Narrow" panose="020B060602020203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904D4724-172F-4EE0-B6D2-3C0CE6D113D5}"/>
              </a:ext>
            </a:extLst>
          </p:cNvPr>
          <p:cNvSpPr txBox="1">
            <a:spLocks/>
          </p:cNvSpPr>
          <p:nvPr/>
        </p:nvSpPr>
        <p:spPr>
          <a:xfrm>
            <a:off x="493776" y="1224661"/>
            <a:ext cx="8180832" cy="2057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d-ID" sz="2400" b="1" dirty="0" smtClean="0">
                <a:latin typeface="Arial Narrow" panose="020B0606020202030204" pitchFamily="34" charset="0"/>
              </a:rPr>
              <a:t>Pasal 12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 smtClean="0">
              <a:latin typeface="Arial Narrow" panose="020B0606020202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id-ID" sz="2400" dirty="0" smtClean="0">
                <a:latin typeface="Arial Narrow" panose="020B0606020202030204" pitchFamily="34" charset="0"/>
              </a:rPr>
              <a:t>Pola pelaksanaan </a:t>
            </a:r>
            <a:r>
              <a:rPr lang="id-ID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diklat teknis </a:t>
            </a:r>
            <a:r>
              <a:rPr lang="id-ID" sz="2400" dirty="0" smtClean="0">
                <a:latin typeface="Arial Narrow" panose="020B0606020202030204" pitchFamily="34" charset="0"/>
              </a:rPr>
              <a:t>dapat dilakukan secara:</a:t>
            </a:r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en-US" sz="2400" dirty="0" smtClean="0">
                <a:latin typeface="Arial Narrow" panose="020B0606020202030204" pitchFamily="34" charset="0"/>
              </a:rPr>
              <a:t>t</a:t>
            </a:r>
            <a:r>
              <a:rPr lang="id-ID" sz="2400" dirty="0" smtClean="0">
                <a:latin typeface="Arial Narrow" panose="020B0606020202030204" pitchFamily="34" charset="0"/>
              </a:rPr>
              <a:t>atap muka dalam kelas; dan/atau</a:t>
            </a:r>
          </a:p>
          <a:p>
            <a:pPr marL="514350" indent="-514350">
              <a:buFont typeface="Arial" panose="020B0604020202020204" pitchFamily="34" charset="0"/>
              <a:buAutoNum type="alphaLcPeriod"/>
            </a:pPr>
            <a:r>
              <a:rPr lang="en-US" sz="2400" dirty="0" smtClean="0">
                <a:latin typeface="Arial Narrow" panose="020B0606020202030204" pitchFamily="34" charset="0"/>
              </a:rPr>
              <a:t>s</a:t>
            </a:r>
            <a:r>
              <a:rPr lang="id-ID" sz="2400" dirty="0" smtClean="0">
                <a:latin typeface="Arial Narrow" panose="020B0606020202030204" pitchFamily="34" charset="0"/>
              </a:rPr>
              <a:t>istem jarak jauh dalam jaringan (daring).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d-ID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5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83E5BD-250C-460E-9533-E05E26918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-725379"/>
            <a:ext cx="7543800" cy="1450757"/>
          </a:xfrm>
        </p:spPr>
        <p:txBody>
          <a:bodyPr>
            <a:noAutofit/>
          </a:bodyPr>
          <a:lstStyle/>
          <a:p>
            <a:pPr algn="ctr"/>
            <a:r>
              <a:rPr lang="id-ID" sz="2400" dirty="0">
                <a:solidFill>
                  <a:schemeClr val="tx1"/>
                </a:solidFill>
                <a:latin typeface="Arial Narrow" panose="020B0606020202030204" pitchFamily="34" charset="0"/>
              </a:rPr>
              <a:t>BAB V</a:t>
            </a:r>
            <a:br>
              <a:rPr lang="id-ID" sz="24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id-ID" sz="2400" dirty="0">
                <a:solidFill>
                  <a:schemeClr val="tx1"/>
                </a:solidFill>
                <a:latin typeface="Arial Narrow" panose="020B0606020202030204" pitchFamily="34" charset="0"/>
              </a:rPr>
              <a:t>PENUTUP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3F7E90-25B8-48FA-A6C0-94B9FFBE3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4343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d-ID" sz="2400" b="1" dirty="0">
                <a:latin typeface="Arial Narrow" panose="020B0606020202030204" pitchFamily="34" charset="0"/>
              </a:rPr>
              <a:t>Pasal 14</a:t>
            </a:r>
          </a:p>
          <a:p>
            <a:pPr marL="0" indent="0" algn="just">
              <a:buNone/>
            </a:pPr>
            <a:r>
              <a:rPr lang="id-ID" sz="2400" dirty="0">
                <a:latin typeface="Arial Narrow" panose="020B0606020202030204" pitchFamily="34" charset="0"/>
              </a:rPr>
              <a:t>Peraturan Menteri ini mulai berlaku pada tanggal diundangkan. </a:t>
            </a:r>
            <a:endParaRPr lang="en-US" sz="24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en-US" sz="2400" dirty="0" smtClean="0"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id-ID" sz="2400" dirty="0" smtClean="0">
                <a:latin typeface="Arial Narrow" panose="020B0606020202030204" pitchFamily="34" charset="0"/>
              </a:rPr>
              <a:t>Agar </a:t>
            </a:r>
            <a:r>
              <a:rPr lang="id-ID" sz="2400" dirty="0">
                <a:latin typeface="Arial Narrow" panose="020B0606020202030204" pitchFamily="34" charset="0"/>
              </a:rPr>
              <a:t>setiap orang mengetahuinya, memerintahkan pengundangan Peraturan Menteri ini dengan penempatannya dalam Berita Negara Republik </a:t>
            </a:r>
            <a:r>
              <a:rPr lang="id-ID" sz="2400" dirty="0" smtClean="0">
                <a:latin typeface="Arial Narrow" panose="020B0606020202030204" pitchFamily="34" charset="0"/>
              </a:rPr>
              <a:t>Indonesia</a:t>
            </a:r>
            <a:endParaRPr lang="en-US" sz="2400" dirty="0">
              <a:latin typeface="Arial Narrow" panose="020B0606020202030204" pitchFamily="34" charset="0"/>
            </a:endParaRPr>
          </a:p>
          <a:p>
            <a:pPr marL="0" indent="3603625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Arial Narrow" panose="020B0606020202030204" pitchFamily="34" charset="0"/>
              </a:rPr>
              <a:t>		</a:t>
            </a:r>
          </a:p>
          <a:p>
            <a:pPr marL="0" indent="3603625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 Narrow" panose="020B0606020202030204" pitchFamily="34" charset="0"/>
              </a:rPr>
              <a:t>	</a:t>
            </a:r>
            <a:r>
              <a:rPr lang="en-US" dirty="0" smtClean="0">
                <a:latin typeface="Arial Narrow" panose="020B0606020202030204" pitchFamily="34" charset="0"/>
              </a:rPr>
              <a:t>	</a:t>
            </a:r>
            <a:r>
              <a:rPr lang="en-US" dirty="0" err="1" smtClean="0">
                <a:latin typeface="Arial Narrow" panose="020B0606020202030204" pitchFamily="34" charset="0"/>
              </a:rPr>
              <a:t>Ditetapkan</a:t>
            </a:r>
            <a:r>
              <a:rPr lang="en-US" dirty="0" smtClean="0">
                <a:latin typeface="Arial Narrow" panose="020B0606020202030204" pitchFamily="34" charset="0"/>
              </a:rPr>
              <a:t> di Jakarta</a:t>
            </a:r>
          </a:p>
          <a:p>
            <a:pPr marL="0" indent="3603625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Arial Narrow" panose="020B0606020202030204" pitchFamily="34" charset="0"/>
              </a:rPr>
              <a:t>		</a:t>
            </a:r>
            <a:r>
              <a:rPr lang="en-US" dirty="0" err="1" smtClean="0">
                <a:latin typeface="Arial Narrow" panose="020B0606020202030204" pitchFamily="34" charset="0"/>
              </a:rPr>
              <a:t>Pada</a:t>
            </a:r>
            <a:r>
              <a:rPr lang="en-US" dirty="0" smtClean="0">
                <a:latin typeface="Arial Narrow" panose="020B0606020202030204" pitchFamily="34" charset="0"/>
              </a:rPr>
              <a:t> </a:t>
            </a:r>
            <a:r>
              <a:rPr lang="en-US" dirty="0" err="1" smtClean="0">
                <a:latin typeface="Arial Narrow" panose="020B0606020202030204" pitchFamily="34" charset="0"/>
              </a:rPr>
              <a:t>tanggal</a:t>
            </a:r>
            <a:r>
              <a:rPr lang="en-US" dirty="0" smtClean="0">
                <a:latin typeface="Arial Narrow" panose="020B0606020202030204" pitchFamily="34" charset="0"/>
              </a:rPr>
              <a:t> 18 April 2017</a:t>
            </a:r>
          </a:p>
          <a:p>
            <a:pPr marL="0" indent="3603625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Arial Narrow" panose="020B0606020202030204" pitchFamily="34" charset="0"/>
              </a:rPr>
              <a:t>		MENTERI PENDIDIKAN DAN KEBUDAYAN</a:t>
            </a:r>
          </a:p>
          <a:p>
            <a:pPr marL="0" indent="3603625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Arial Narrow" panose="020B0606020202030204" pitchFamily="34" charset="0"/>
              </a:rPr>
              <a:t>		REPUBLIK INDONESIA</a:t>
            </a:r>
          </a:p>
          <a:p>
            <a:pPr marL="0" indent="3603625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Arial Narrow" panose="020B0606020202030204" pitchFamily="34" charset="0"/>
              </a:rPr>
              <a:t>		TTD</a:t>
            </a:r>
            <a:endParaRPr lang="en-US" sz="2400" dirty="0">
              <a:latin typeface="Arial Narrow" panose="020B0606020202030204" pitchFamily="34" charset="0"/>
            </a:endParaRPr>
          </a:p>
          <a:p>
            <a:pPr marL="0" indent="3603625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Arial Narrow" panose="020B0606020202030204" pitchFamily="34" charset="0"/>
              </a:rPr>
              <a:t>		MUHADJIR EFFENDY</a:t>
            </a:r>
          </a:p>
          <a:p>
            <a:pPr marL="0" indent="0" algn="just">
              <a:buNone/>
            </a:pPr>
            <a:r>
              <a:rPr lang="en-US" sz="2400" dirty="0">
                <a:latin typeface="Arial Narrow" panose="020B0606020202030204" pitchFamily="34" charset="0"/>
              </a:rPr>
              <a:t>	</a:t>
            </a:r>
            <a:r>
              <a:rPr lang="en-US" sz="2400" dirty="0" smtClean="0">
                <a:latin typeface="Arial Narrow" panose="020B0606020202030204" pitchFamily="34" charset="0"/>
              </a:rPr>
              <a:t>		</a:t>
            </a:r>
            <a:endParaRPr lang="id-ID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16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4400" y="304800"/>
            <a:ext cx="75438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20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267" y="609600"/>
            <a:ext cx="905599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66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2E26E88D-4795-4783-BF65-0F736F446956}"/>
              </a:ext>
            </a:extLst>
          </p:cNvPr>
          <p:cNvGraphicFramePr>
            <a:graphicFrameLocks/>
          </p:cNvGraphicFramePr>
          <p:nvPr/>
        </p:nvGraphicFramePr>
        <p:xfrm>
          <a:off x="36195" y="868680"/>
          <a:ext cx="9071610" cy="512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416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0ADC5D7-09BE-4252-9F2F-CDD0A35A941D}"/>
              </a:ext>
            </a:extLst>
          </p:cNvPr>
          <p:cNvSpPr/>
          <p:nvPr/>
        </p:nvSpPr>
        <p:spPr>
          <a:xfrm>
            <a:off x="457200" y="685800"/>
            <a:ext cx="8229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16075" indent="-1616075" algn="just">
              <a:buNone/>
            </a:pPr>
            <a:r>
              <a:rPr lang="id-ID" sz="2000" dirty="0">
                <a:latin typeface="Arial Narrow" panose="020B0606020202030204" pitchFamily="34" charset="0"/>
              </a:rPr>
              <a:t>Menimbang:   a. </a:t>
            </a:r>
            <a:r>
              <a:rPr lang="en-US" sz="2400" dirty="0" smtClean="0">
                <a:latin typeface="Arial Narrow" panose="020B0606020202030204" pitchFamily="34" charset="0"/>
              </a:rPr>
              <a:t>b</a:t>
            </a:r>
            <a:r>
              <a:rPr lang="id-ID" sz="2400" dirty="0" smtClean="0">
                <a:latin typeface="Arial Narrow" panose="020B0606020202030204" pitchFamily="34" charset="0"/>
              </a:rPr>
              <a:t>ahwa </a:t>
            </a:r>
            <a:r>
              <a:rPr lang="id-ID" sz="2400" dirty="0">
                <a:latin typeface="Arial Narrow" panose="020B0606020202030204" pitchFamily="34" charset="0"/>
              </a:rPr>
              <a:t>pegawai negeri sipil di lingkungan Kementerian </a:t>
            </a:r>
            <a:r>
              <a:rPr lang="id-ID" sz="2400" dirty="0" smtClean="0">
                <a:latin typeface="Arial Narrow" panose="020B0606020202030204" pitchFamily="34" charset="0"/>
              </a:rPr>
              <a:t>Pendidikan </a:t>
            </a:r>
            <a:r>
              <a:rPr lang="id-ID" sz="2400" dirty="0">
                <a:latin typeface="Arial Narrow" panose="020B0606020202030204" pitchFamily="34" charset="0"/>
              </a:rPr>
              <a:t>dan Kebudayaan </a:t>
            </a:r>
            <a:r>
              <a:rPr lang="id-ID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harus memiliki kompetensi teknis</a:t>
            </a:r>
            <a:r>
              <a:rPr lang="id-ID" sz="2400" dirty="0">
                <a:latin typeface="Arial Narrow" panose="020B0606020202030204" pitchFamily="34" charset="0"/>
              </a:rPr>
              <a:t> dalam melaksanakan tugas pelayanan publik, tugas pemerintahan, dan tugas pembangunan di bidang pendidikan dan </a:t>
            </a:r>
            <a:r>
              <a:rPr lang="id-ID" sz="2400" dirty="0" smtClean="0">
                <a:latin typeface="Arial Narrow" panose="020B0606020202030204" pitchFamily="34" charset="0"/>
              </a:rPr>
              <a:t>kebudayaan</a:t>
            </a:r>
            <a:r>
              <a:rPr lang="en-US" sz="2400" dirty="0" smtClean="0">
                <a:latin typeface="Arial Narrow" panose="020B0606020202030204" pitchFamily="34" charset="0"/>
              </a:rPr>
              <a:t>;</a:t>
            </a:r>
          </a:p>
          <a:p>
            <a:pPr marL="1616075" indent="-1616075" algn="just">
              <a:buNone/>
            </a:pPr>
            <a:endParaRPr lang="id-ID" sz="2400" dirty="0">
              <a:latin typeface="Arial Narrow" panose="020B0606020202030204" pitchFamily="34" charset="0"/>
            </a:endParaRPr>
          </a:p>
          <a:p>
            <a:pPr marL="1616075" indent="-268288" algn="just">
              <a:buNone/>
            </a:pPr>
            <a:r>
              <a:rPr lang="id-ID" sz="2400" dirty="0" smtClean="0">
                <a:latin typeface="Arial Narrow" panose="020B0606020202030204" pitchFamily="34" charset="0"/>
              </a:rPr>
              <a:t>b.</a:t>
            </a:r>
            <a:r>
              <a:rPr lang="en-US" sz="2400" dirty="0">
                <a:latin typeface="Arial Narrow" panose="020B0606020202030204" pitchFamily="34" charset="0"/>
              </a:rPr>
              <a:t> </a:t>
            </a:r>
            <a:r>
              <a:rPr lang="en-US" sz="2400" dirty="0" smtClean="0">
                <a:latin typeface="Arial Narrow" panose="020B0606020202030204" pitchFamily="34" charset="0"/>
              </a:rPr>
              <a:t>b</a:t>
            </a:r>
            <a:r>
              <a:rPr lang="id-ID" sz="2400" dirty="0" smtClean="0">
                <a:latin typeface="Arial Narrow" panose="020B0606020202030204" pitchFamily="34" charset="0"/>
              </a:rPr>
              <a:t>ahwa </a:t>
            </a:r>
            <a:r>
              <a:rPr lang="id-ID" sz="2400" dirty="0">
                <a:latin typeface="Arial Narrow" panose="020B0606020202030204" pitchFamily="34" charset="0"/>
              </a:rPr>
              <a:t>salah satu upaya untuk memperoleh dan/atau meningkatkan kompetensi teknis pegawai negeri sipil sebagaimana dimaksud dalam huruf a, perlu dilakukan </a:t>
            </a:r>
            <a:r>
              <a:rPr lang="id-ID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pendidikan dan pelatihan teknis yang terpadu dan berkesinambungan</a:t>
            </a:r>
            <a:r>
              <a:rPr lang="id-ID" sz="2400" dirty="0">
                <a:latin typeface="Arial Narrow" panose="020B0606020202030204" pitchFamily="34" charset="0"/>
              </a:rPr>
              <a:t>;</a:t>
            </a:r>
          </a:p>
          <a:p>
            <a:pPr marL="1616075" indent="-268288" algn="just">
              <a:buNone/>
            </a:pPr>
            <a:endParaRPr lang="id-ID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26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id="{C1E226F6-F005-44A5-B1A4-DA79DE9C11C8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173101"/>
              </p:ext>
            </p:extLst>
          </p:nvPr>
        </p:nvGraphicFramePr>
        <p:xfrm>
          <a:off x="6096" y="914400"/>
          <a:ext cx="9148421" cy="4878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29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819401"/>
            <a:ext cx="7833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  <a:latin typeface="Baskerville Old Face" panose="02020602080505020303" pitchFamily="18" charset="0"/>
                <a:ea typeface="Avenir Next" charset="0"/>
                <a:cs typeface="Avenir Next" charset="0"/>
              </a:rPr>
              <a:t>Terima</a:t>
            </a:r>
            <a:r>
              <a:rPr lang="en-US" sz="4400" b="1" dirty="0" smtClean="0">
                <a:solidFill>
                  <a:srgbClr val="0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  <a:latin typeface="Baskerville Old Face" panose="02020602080505020303" pitchFamily="18" charset="0"/>
                <a:ea typeface="Avenir Next" charset="0"/>
                <a:cs typeface="Avenir Next" charset="0"/>
              </a:rPr>
              <a:t> </a:t>
            </a:r>
            <a:r>
              <a:rPr lang="en-US" sz="4400" b="1" dirty="0" err="1" smtClean="0">
                <a:solidFill>
                  <a:srgbClr val="0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  <a:latin typeface="Baskerville Old Face" panose="02020602080505020303" pitchFamily="18" charset="0"/>
                <a:ea typeface="Avenir Next" charset="0"/>
                <a:cs typeface="Avenir Next" charset="0"/>
              </a:rPr>
              <a:t>kasih</a:t>
            </a:r>
            <a:endParaRPr lang="en-US" sz="4400" b="1" dirty="0">
              <a:solidFill>
                <a:srgbClr val="00000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  <a:reflection blurRad="6350" stA="50000" endA="300" endPos="50000" dist="60007" dir="5400000" sy="-100000" algn="bl" rotWithShape="0"/>
              </a:effectLst>
              <a:latin typeface="Baskerville Old Face" panose="02020602080505020303" pitchFamily="18" charset="0"/>
              <a:ea typeface="Avenir Next" charset="0"/>
              <a:cs typeface="Avenir Nex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661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D0ADC5D7-09BE-4252-9F2F-CDD0A35A941D}"/>
              </a:ext>
            </a:extLst>
          </p:cNvPr>
          <p:cNvSpPr/>
          <p:nvPr/>
        </p:nvSpPr>
        <p:spPr>
          <a:xfrm>
            <a:off x="228600" y="38100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7488" indent="-1487488" algn="just">
              <a:buNone/>
            </a:pPr>
            <a:r>
              <a:rPr lang="id-ID" sz="2000" dirty="0" smtClean="0">
                <a:latin typeface="Arial Narrow" panose="020B0606020202030204" pitchFamily="34" charset="0"/>
              </a:rPr>
              <a:t>Menimbang: </a:t>
            </a:r>
            <a:r>
              <a:rPr lang="id-ID" sz="2400" dirty="0" smtClean="0">
                <a:latin typeface="Arial Narrow" panose="020B0606020202030204" pitchFamily="34" charset="0"/>
              </a:rPr>
              <a:t>c.</a:t>
            </a:r>
            <a:r>
              <a:rPr lang="en-US" sz="2400" dirty="0" smtClean="0">
                <a:latin typeface="Arial Narrow" panose="020B0606020202030204" pitchFamily="34" charset="0"/>
              </a:rPr>
              <a:t>b</a:t>
            </a:r>
            <a:r>
              <a:rPr lang="id-ID" sz="2400" dirty="0" smtClean="0">
                <a:latin typeface="Arial Narrow" panose="020B0606020202030204" pitchFamily="34" charset="0"/>
              </a:rPr>
              <a:t>ahwa </a:t>
            </a:r>
            <a:r>
              <a:rPr lang="id-ID" sz="2400" dirty="0">
                <a:latin typeface="Arial Narrow" panose="020B0606020202030204" pitchFamily="34" charset="0"/>
              </a:rPr>
              <a:t>berdasarkan pertimbangan sebagaimana dimaksud dalam huruf a, huruf b, dan huruf c, perlu menetapkan Peraturan Menteri Pendidikan dan Kebudayaan tentang Pedoman Pendidikan dan Pelatihan Teknis Pegawai Negeri Sipil di </a:t>
            </a:r>
            <a:r>
              <a:rPr lang="en-US" sz="2400" dirty="0">
                <a:latin typeface="Arial Narrow" panose="020B0606020202030204" pitchFamily="34" charset="0"/>
              </a:rPr>
              <a:t>l</a:t>
            </a:r>
            <a:r>
              <a:rPr lang="id-ID" sz="2400" dirty="0" smtClean="0">
                <a:latin typeface="Arial Narrow" panose="020B0606020202030204" pitchFamily="34" charset="0"/>
              </a:rPr>
              <a:t>ingkungan </a:t>
            </a:r>
            <a:r>
              <a:rPr lang="id-ID" sz="2400" dirty="0">
                <a:latin typeface="Arial Narrow" panose="020B0606020202030204" pitchFamily="34" charset="0"/>
              </a:rPr>
              <a:t>Kementerian Pendidikan dan Kebudayaan;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889B15C9-A698-4379-8C2F-8DA6D406B21D}"/>
              </a:ext>
            </a:extLst>
          </p:cNvPr>
          <p:cNvSpPr/>
          <p:nvPr/>
        </p:nvSpPr>
        <p:spPr>
          <a:xfrm>
            <a:off x="228600" y="2819400"/>
            <a:ext cx="85344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9263" indent="-1719263" defTabSz="1028700">
              <a:buNone/>
            </a:pPr>
            <a:r>
              <a:rPr lang="id-ID" sz="2000" dirty="0">
                <a:latin typeface="Arial Narrow" panose="020B0606020202030204" pitchFamily="34" charset="0"/>
              </a:rPr>
              <a:t>Mengingat:         </a:t>
            </a:r>
            <a:r>
              <a:rPr lang="id-ID" dirty="0" smtClean="0">
                <a:latin typeface="Arial Narrow" panose="020B0606020202030204" pitchFamily="34" charset="0"/>
              </a:rPr>
              <a:t>1</a:t>
            </a:r>
            <a:r>
              <a:rPr lang="id-ID" dirty="0">
                <a:latin typeface="Arial Narrow" panose="020B0606020202030204" pitchFamily="34" charset="0"/>
              </a:rPr>
              <a:t>. </a:t>
            </a:r>
            <a:r>
              <a:rPr lang="id-ID" sz="2000" dirty="0" smtClean="0">
                <a:latin typeface="Arial Narrow" panose="020B0606020202030204" pitchFamily="34" charset="0"/>
              </a:rPr>
              <a:t>Undang-</a:t>
            </a:r>
            <a:r>
              <a:rPr lang="en-US" sz="2000" dirty="0" smtClean="0">
                <a:latin typeface="Arial Narrow" panose="020B0606020202030204" pitchFamily="34" charset="0"/>
              </a:rPr>
              <a:t>U</a:t>
            </a:r>
            <a:r>
              <a:rPr lang="id-ID" sz="2000" dirty="0" smtClean="0">
                <a:latin typeface="Arial Narrow" panose="020B0606020202030204" pitchFamily="34" charset="0"/>
              </a:rPr>
              <a:t>ndang </a:t>
            </a:r>
            <a:r>
              <a:rPr lang="id-ID" sz="2000" dirty="0">
                <a:latin typeface="Arial Narrow" panose="020B0606020202030204" pitchFamily="34" charset="0"/>
              </a:rPr>
              <a:t>Nomor 5 Tahun 2014 tentang Aparatur Sipil Negara </a:t>
            </a:r>
            <a:r>
              <a:rPr lang="id-ID" sz="2000" dirty="0" smtClean="0">
                <a:latin typeface="Arial Narrow" panose="020B0606020202030204" pitchFamily="34" charset="0"/>
              </a:rPr>
              <a:t>(Lembaran Negara Republik Indonesia Tahun 2014 Nomor 6, Tambahan Lembaran Negara Republik Indonesia Nomor 5494);</a:t>
            </a:r>
            <a:endParaRPr lang="id-ID" sz="2000" dirty="0">
              <a:latin typeface="Arial Narrow" panose="020B0606020202030204" pitchFamily="34" charset="0"/>
            </a:endParaRPr>
          </a:p>
          <a:p>
            <a:pPr marL="1768475" indent="-244475" algn="just">
              <a:buNone/>
            </a:pPr>
            <a:r>
              <a:rPr lang="id-ID" sz="2000" dirty="0" smtClean="0">
                <a:latin typeface="Arial Narrow" panose="020B0606020202030204" pitchFamily="34" charset="0"/>
              </a:rPr>
              <a:t>2.</a:t>
            </a:r>
            <a:r>
              <a:rPr lang="en-US" sz="2000" dirty="0" smtClean="0">
                <a:latin typeface="Arial Narrow" panose="020B0606020202030204" pitchFamily="34" charset="0"/>
              </a:rPr>
              <a:t> P</a:t>
            </a:r>
            <a:r>
              <a:rPr lang="id-ID" sz="2000" dirty="0" smtClean="0">
                <a:latin typeface="Arial Narrow" panose="020B0606020202030204" pitchFamily="34" charset="0"/>
              </a:rPr>
              <a:t>eraturan </a:t>
            </a:r>
            <a:r>
              <a:rPr lang="id-ID" sz="2000" dirty="0">
                <a:latin typeface="Arial Narrow" panose="020B0606020202030204" pitchFamily="34" charset="0"/>
              </a:rPr>
              <a:t>Pemerintah Nomor 101 Tahun </a:t>
            </a:r>
            <a:r>
              <a:rPr lang="id-ID" sz="2000" dirty="0" smtClean="0">
                <a:latin typeface="Arial Narrow" panose="020B0606020202030204" pitchFamily="34" charset="0"/>
              </a:rPr>
              <a:t>2000 </a:t>
            </a:r>
            <a:r>
              <a:rPr lang="id-ID" sz="2000" dirty="0">
                <a:latin typeface="Arial Narrow" panose="020B0606020202030204" pitchFamily="34" charset="0"/>
              </a:rPr>
              <a:t>tentang Pendidikan dan </a:t>
            </a:r>
            <a:r>
              <a:rPr lang="en-US" sz="2000" dirty="0" smtClean="0">
                <a:latin typeface="Arial Narrow" panose="020B0606020202030204" pitchFamily="34" charset="0"/>
              </a:rPr>
              <a:t> </a:t>
            </a:r>
            <a:r>
              <a:rPr lang="id-ID" sz="2000" dirty="0" smtClean="0">
                <a:latin typeface="Arial Narrow" panose="020B0606020202030204" pitchFamily="34" charset="0"/>
              </a:rPr>
              <a:t>Pelatihan </a:t>
            </a:r>
            <a:r>
              <a:rPr lang="id-ID" sz="2000" dirty="0">
                <a:latin typeface="Arial Narrow" panose="020B0606020202030204" pitchFamily="34" charset="0"/>
              </a:rPr>
              <a:t>Jabatan Pegawai Negeri Sipil (Lembaran Negara Republik Indonesia Tahun 2000 Nomor 198, Tambahan Lembaran Negara Republik Indonesia Nomor 4910);</a:t>
            </a:r>
          </a:p>
          <a:p>
            <a:pPr marL="1768475" indent="-220663" algn="just">
              <a:buNone/>
            </a:pPr>
            <a:r>
              <a:rPr lang="id-ID" sz="2000" dirty="0">
                <a:latin typeface="Arial Narrow" panose="020B0606020202030204" pitchFamily="34" charset="0"/>
              </a:rPr>
              <a:t>3. Peraturan Menteri Pendidikan dan Kebudayaan Nomor 11 Tahun 2015 tentang Organisasi dan Tata Kerja Kementerian Pendidikan dan Kebudayaan (Berita Negara Republik Indonesia Tahun 2015 Nomor 593); </a:t>
            </a:r>
          </a:p>
        </p:txBody>
      </p:sp>
    </p:spTree>
    <p:extLst>
      <p:ext uri="{BB962C8B-B14F-4D97-AF65-F5344CB8AC3E}">
        <p14:creationId xmlns:p14="http://schemas.microsoft.com/office/powerpoint/2010/main" val="416098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BF9E7CC1-AF5D-4326-93A3-DC11AD370D9C}"/>
              </a:ext>
            </a:extLst>
          </p:cNvPr>
          <p:cNvSpPr/>
          <p:nvPr/>
        </p:nvSpPr>
        <p:spPr>
          <a:xfrm>
            <a:off x="685800" y="2057400"/>
            <a:ext cx="7848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sz="2400" dirty="0">
                <a:latin typeface="Arial Narrow" panose="020B0606020202030204" pitchFamily="34" charset="0"/>
              </a:rPr>
              <a:t>MEMUTUSKAN:</a:t>
            </a:r>
          </a:p>
          <a:p>
            <a:pPr algn="just"/>
            <a:endParaRPr lang="id-ID" sz="2400" dirty="0">
              <a:latin typeface="Arial Narrow" panose="020B0606020202030204" pitchFamily="34" charset="0"/>
            </a:endParaRPr>
          </a:p>
          <a:p>
            <a:pPr marL="1828800" indent="-1828800" algn="just">
              <a:buNone/>
            </a:pPr>
            <a:r>
              <a:rPr lang="id-ID" sz="2400" dirty="0">
                <a:latin typeface="Arial Narrow" panose="020B0606020202030204" pitchFamily="34" charset="0"/>
              </a:rPr>
              <a:t>Menetapkan: </a:t>
            </a:r>
            <a:r>
              <a:rPr lang="id-ID" sz="2400" dirty="0" smtClean="0">
                <a:latin typeface="Arial Narrow" panose="020B0606020202030204" pitchFamily="34" charset="0"/>
              </a:rPr>
              <a:t>PERATURAN </a:t>
            </a:r>
            <a:r>
              <a:rPr lang="id-ID" sz="2400" dirty="0">
                <a:latin typeface="Arial Narrow" panose="020B0606020202030204" pitchFamily="34" charset="0"/>
              </a:rPr>
              <a:t>MENTERI PENDIDIKAN DAN KEBUDAYAAN TENTANG PEDOMAN PENDIDIKAN DAN PELATIHAN TEKNIS PEGAWAI NEGERI SIPIL DI LINGKUNGAN KEMENTERIAN PENDIDIKAN DAN KEBUDAYAAN.</a:t>
            </a:r>
          </a:p>
        </p:txBody>
      </p:sp>
    </p:spTree>
    <p:extLst>
      <p:ext uri="{BB962C8B-B14F-4D97-AF65-F5344CB8AC3E}">
        <p14:creationId xmlns:p14="http://schemas.microsoft.com/office/powerpoint/2010/main" val="222885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2CB75E-1548-48F5-8F12-C9B60845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944" y="45107"/>
            <a:ext cx="8229600" cy="758339"/>
          </a:xfrm>
        </p:spPr>
        <p:txBody>
          <a:bodyPr>
            <a:normAutofit/>
          </a:bodyPr>
          <a:lstStyle/>
          <a:p>
            <a:pPr algn="ctr"/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BAB I</a:t>
            </a:r>
            <a:b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KETENTUAN UMUM</a:t>
            </a:r>
            <a:endParaRPr lang="id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CB6B6D-E5CF-4D97-A440-53E0BE9F7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944" y="1219200"/>
            <a:ext cx="8229600" cy="442753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d-ID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Pasal 1</a:t>
            </a:r>
          </a:p>
          <a:p>
            <a:pPr marL="0" indent="0" algn="just">
              <a:buNone/>
            </a:pP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Dalam Peraturan Menteri ini yang dimaksud dengan:</a:t>
            </a:r>
          </a:p>
          <a:p>
            <a:pPr marL="514350" indent="-514350" algn="just">
              <a:buClrTx/>
              <a:buAutoNum type="arabicPeriod"/>
            </a:pP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Pegawai Negeri Sipil yang selanjutnya disingkat PNS adalah warga negara Indonesia yang memenuhi syarat tertentu, diangkat sebagai </a:t>
            </a: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</a:t>
            </a:r>
            <a:r>
              <a:rPr lang="id-ID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egawai </a:t>
            </a: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ASN secara tetap oleh pejabat pembina kepegawaian untuk menduduki jabatan </a:t>
            </a:r>
            <a:r>
              <a:rPr lang="id-ID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pemerintah</a:t>
            </a: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an</a:t>
            </a:r>
            <a:r>
              <a:rPr lang="id-ID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  <a:endParaRPr lang="id-ID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14350" indent="-514350" algn="just">
              <a:buClrTx/>
              <a:buAutoNum type="arabicPeriod"/>
            </a:pP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Pengembangan Kompetensi adalah upaya untuk pemenuhan kebutuhan kompetensi PNS dengan standar kompetensi jabatan dan rencana pengembangan karir.</a:t>
            </a:r>
          </a:p>
          <a:p>
            <a:pPr marL="514350" indent="-514350" algn="just">
              <a:buAutoNum type="arabicPeriod"/>
            </a:pPr>
            <a:endParaRPr lang="id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id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93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2CB75E-1548-48F5-8F12-C9B608459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76" y="32915"/>
            <a:ext cx="8229600" cy="758339"/>
          </a:xfrm>
        </p:spPr>
        <p:txBody>
          <a:bodyPr>
            <a:normAutofit/>
          </a:bodyPr>
          <a:lstStyle/>
          <a:p>
            <a:pPr algn="ctr"/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BAB I</a:t>
            </a:r>
            <a:b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KETENTUAN UMUM</a:t>
            </a:r>
            <a:endParaRPr lang="id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CB6B6D-E5CF-4D97-A440-53E0BE9F7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376" y="1219200"/>
            <a:ext cx="8220456" cy="472989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d-ID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Pasal 1</a:t>
            </a:r>
          </a:p>
          <a:p>
            <a:pPr marL="514350" indent="-514350" algn="just">
              <a:buClrTx/>
              <a:buFont typeface="+mj-lt"/>
              <a:buAutoNum type="arabicPeriod" startAt="3"/>
            </a:pPr>
            <a:endParaRPr lang="en-US" sz="2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514350" indent="-514350" algn="just">
              <a:buClrTx/>
              <a:buFont typeface="+mj-lt"/>
              <a:buAutoNum type="arabicPeriod" startAt="3"/>
            </a:pPr>
            <a:r>
              <a:rPr lang="id-ID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Kompetensi </a:t>
            </a: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Teknis adalah pengetahuan, keterampilan, dan sikap/perilaku yang dapat diamati, diukur, dan dikembangkan secara spesifik berkaitan dengan bidang teknis jabatan.</a:t>
            </a:r>
          </a:p>
          <a:p>
            <a:pPr marL="514350" indent="-514350" algn="just">
              <a:buClrTx/>
              <a:buFont typeface="+mj-lt"/>
              <a:buAutoNum type="arabicPeriod" startAt="3"/>
            </a:pP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Pusat Pendidikan dan Pelatihan Pegawai </a:t>
            </a:r>
            <a:r>
              <a:rPr lang="id-ID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Kement</a:t>
            </a: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</a:t>
            </a:r>
            <a:r>
              <a:rPr lang="id-ID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rian </a:t>
            </a: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Pendidikan dan Kebudayaan yang selanjutnya disingkat Pusdiklat Pegawai adalah pusat yang berada dibawah </a:t>
            </a:r>
            <a:r>
              <a:rPr lang="id-ID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Sekretari</a:t>
            </a: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at </a:t>
            </a:r>
            <a:r>
              <a:rPr lang="id-ID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Jend</a:t>
            </a: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</a:t>
            </a:r>
            <a:r>
              <a:rPr lang="id-ID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ral Kement</a:t>
            </a:r>
            <a:r>
              <a:rPr lang="en-US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</a:t>
            </a:r>
            <a:r>
              <a:rPr lang="id-ID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rian </a:t>
            </a: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Pendidikan dan Kebudayaan.</a:t>
            </a:r>
          </a:p>
          <a:p>
            <a:pPr marL="514350" indent="-514350" algn="just">
              <a:buAutoNum type="arabicPeriod" startAt="3"/>
            </a:pPr>
            <a:endParaRPr lang="id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id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84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18EF97-1DB2-4D69-A727-21BC322BA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295400"/>
            <a:ext cx="7482841" cy="4573694"/>
          </a:xfrm>
        </p:spPr>
        <p:txBody>
          <a:bodyPr/>
          <a:lstStyle/>
          <a:p>
            <a:pPr algn="ctr">
              <a:buNone/>
            </a:pPr>
            <a:r>
              <a:rPr lang="id-ID" sz="2800" b="1" dirty="0">
                <a:solidFill>
                  <a:schemeClr val="tx1"/>
                </a:solidFill>
                <a:latin typeface="Arial Narrow" panose="020B0606020202030204" pitchFamily="34" charset="0"/>
              </a:rPr>
              <a:t>Pasal 2</a:t>
            </a:r>
          </a:p>
          <a:p>
            <a:pPr algn="ctr">
              <a:buNone/>
            </a:pPr>
            <a:endParaRPr lang="id-ID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id-ID" sz="3200" dirty="0">
                <a:solidFill>
                  <a:schemeClr val="tx1"/>
                </a:solidFill>
                <a:latin typeface="Arial Narrow" panose="020B0606020202030204" pitchFamily="34" charset="0"/>
              </a:rPr>
              <a:t>Pusdiklat Pegawai </a:t>
            </a: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berfungsi </a:t>
            </a:r>
            <a:r>
              <a:rPr lang="id-ID" sz="3200" dirty="0">
                <a:solidFill>
                  <a:srgbClr val="FF0000"/>
                </a:solidFill>
                <a:latin typeface="Arial Narrow" panose="020B0606020202030204" pitchFamily="34" charset="0"/>
              </a:rPr>
              <a:t>melaksanakan</a:t>
            </a: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dan/atau </a:t>
            </a:r>
            <a:r>
              <a:rPr lang="id-ID" sz="3200" dirty="0">
                <a:solidFill>
                  <a:srgbClr val="FF0000"/>
                </a:solidFill>
                <a:latin typeface="Arial Narrow" panose="020B0606020202030204" pitchFamily="34" charset="0"/>
              </a:rPr>
              <a:t>mengoordinasikan</a:t>
            </a:r>
            <a:r>
              <a:rPr lang="id-ID" sz="2800" dirty="0">
                <a:solidFill>
                  <a:schemeClr val="tx1"/>
                </a:solidFill>
                <a:latin typeface="Arial Narrow" panose="020B0606020202030204" pitchFamily="34" charset="0"/>
              </a:rPr>
              <a:t> pelaksanaan pendidikan dan pelatihan teknis (diklat teknis) bagi </a:t>
            </a:r>
            <a:r>
              <a:rPr lang="id-ID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PNS di lingkungan </a:t>
            </a:r>
            <a:r>
              <a:rPr lang="id-ID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Kement</a:t>
            </a:r>
            <a:r>
              <a:rPr lang="en-US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e</a:t>
            </a:r>
            <a:r>
              <a:rPr lang="id-ID" sz="28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rian </a:t>
            </a:r>
            <a:r>
              <a:rPr lang="id-ID" sz="2800" dirty="0">
                <a:solidFill>
                  <a:srgbClr val="FF0000"/>
                </a:solidFill>
                <a:latin typeface="Arial Narrow" panose="020B0606020202030204" pitchFamily="34" charset="0"/>
              </a:rPr>
              <a:t>Pendidikan dan Kebudayaan.</a:t>
            </a:r>
          </a:p>
          <a:p>
            <a:pPr>
              <a:buNone/>
            </a:pPr>
            <a:endParaRPr lang="id-ID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74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B16DFD-2890-4698-A8C1-5D9E6092C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865" y="0"/>
            <a:ext cx="7513935" cy="838200"/>
          </a:xfrm>
        </p:spPr>
        <p:txBody>
          <a:bodyPr>
            <a:noAutofit/>
          </a:bodyPr>
          <a:lstStyle/>
          <a:p>
            <a:pPr algn="ctr"/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BAB II</a:t>
            </a:r>
            <a:b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TUJUAN </a:t>
            </a:r>
            <a:r>
              <a:rPr lang="en-U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id-ID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DAN </a:t>
            </a:r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SASARAN </a:t>
            </a:r>
            <a:r>
              <a:rPr lang="en-US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id-ID" sz="24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DIKLAT </a:t>
            </a:r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TEKNIS</a:t>
            </a:r>
            <a:endParaRPr lang="id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934F87-9161-4279-A875-6BD8997F7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65" y="1295400"/>
            <a:ext cx="8085435" cy="4953000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id-ID" sz="6000" b="1" dirty="0">
                <a:solidFill>
                  <a:schemeClr val="tx1"/>
                </a:solidFill>
                <a:latin typeface="Arial Narrow" panose="020B0606020202030204" pitchFamily="34" charset="0"/>
              </a:rPr>
              <a:t>Pasal 3</a:t>
            </a:r>
          </a:p>
          <a:p>
            <a:pPr algn="just">
              <a:buNone/>
            </a:pPr>
            <a:r>
              <a:rPr lang="id-ID" sz="6000" dirty="0">
                <a:solidFill>
                  <a:schemeClr val="tx1"/>
                </a:solidFill>
                <a:latin typeface="Arial Narrow" panose="020B0606020202030204" pitchFamily="34" charset="0"/>
              </a:rPr>
              <a:t>Penyelenggaraan diklat teknis bertujuan untuk:</a:t>
            </a:r>
          </a:p>
          <a:p>
            <a:pPr marL="401638" indent="-401638" algn="just">
              <a:buClrTx/>
              <a:buFont typeface="+mj-lt"/>
              <a:buAutoNum type="alphaLcPeriod"/>
            </a:pPr>
            <a:r>
              <a:rPr lang="en-US" sz="6000" dirty="0">
                <a:latin typeface="Arial Narrow" panose="020B0606020202030204" pitchFamily="34" charset="0"/>
              </a:rPr>
              <a:t>m</a:t>
            </a:r>
            <a:r>
              <a:rPr lang="id-ID" sz="6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eningkatkan </a:t>
            </a:r>
            <a:r>
              <a:rPr lang="id-ID" sz="6000" dirty="0">
                <a:solidFill>
                  <a:schemeClr val="tx1"/>
                </a:solidFill>
                <a:latin typeface="Arial Narrow" panose="020B0606020202030204" pitchFamily="34" charset="0"/>
              </a:rPr>
              <a:t>pengetahuan, keahlian, keterampilan, sikap, dan/atau perilaku dalam melaksanakan tugas teknis secara profesional; dan</a:t>
            </a:r>
          </a:p>
          <a:p>
            <a:pPr marL="401638" indent="-401638" algn="just">
              <a:buClrTx/>
              <a:buFont typeface="+mj-lt"/>
              <a:buAutoNum type="alphaLcPeriod"/>
            </a:pPr>
            <a:r>
              <a:rPr lang="en-US" sz="6000" dirty="0">
                <a:latin typeface="Arial Narrow" panose="020B0606020202030204" pitchFamily="34" charset="0"/>
              </a:rPr>
              <a:t>m</a:t>
            </a:r>
            <a:r>
              <a:rPr lang="id-ID" sz="6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engembangkan </a:t>
            </a:r>
            <a:r>
              <a:rPr lang="id-ID" sz="6000" dirty="0">
                <a:solidFill>
                  <a:schemeClr val="tx1"/>
                </a:solidFill>
                <a:latin typeface="Arial Narrow" panose="020B0606020202030204" pitchFamily="34" charset="0"/>
              </a:rPr>
              <a:t>sikap, perilaku, dan/atau semangat pengabdian yang berorientasi pada pelayanan publik. </a:t>
            </a:r>
          </a:p>
          <a:p>
            <a:pPr algn="ctr">
              <a:buNone/>
            </a:pPr>
            <a:r>
              <a:rPr lang="id-ID" sz="6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Pasal </a:t>
            </a:r>
            <a:r>
              <a:rPr lang="id-ID" sz="6000" b="1" dirty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r>
          </a:p>
          <a:p>
            <a:pPr marL="0" indent="0" algn="just">
              <a:buNone/>
            </a:pPr>
            <a:r>
              <a:rPr lang="id-ID" sz="6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Diklat </a:t>
            </a:r>
            <a:r>
              <a:rPr lang="id-ID" sz="6000" dirty="0">
                <a:solidFill>
                  <a:schemeClr val="tx1"/>
                </a:solidFill>
                <a:latin typeface="Arial Narrow" panose="020B0606020202030204" pitchFamily="34" charset="0"/>
              </a:rPr>
              <a:t>teknis  merupakan pelatihan yang dilaksanakan untuk </a:t>
            </a:r>
            <a:r>
              <a:rPr lang="id-ID" sz="6000" dirty="0">
                <a:solidFill>
                  <a:srgbClr val="FF0000"/>
                </a:solidFill>
                <a:latin typeface="Arial Narrow" panose="020B0606020202030204" pitchFamily="34" charset="0"/>
              </a:rPr>
              <a:t>mencapai persyaratan standar kompetensi jabatan dan pengembangan karir bagi PNS.</a:t>
            </a:r>
          </a:p>
          <a:p>
            <a:pPr algn="ctr">
              <a:buNone/>
            </a:pPr>
            <a:r>
              <a:rPr lang="id-ID" sz="6000" b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Pasal </a:t>
            </a:r>
            <a:r>
              <a:rPr lang="id-ID" sz="6000" b="1" dirty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r>
          </a:p>
          <a:p>
            <a:pPr marL="0" indent="0" algn="just">
              <a:buNone/>
            </a:pPr>
            <a:r>
              <a:rPr lang="id-ID" sz="6000" dirty="0">
                <a:solidFill>
                  <a:schemeClr val="tx1"/>
                </a:solidFill>
                <a:latin typeface="Arial Narrow" panose="020B0606020202030204" pitchFamily="34" charset="0"/>
              </a:rPr>
              <a:t>Sasaran diklat teknis adalah PNS di lingkungan </a:t>
            </a:r>
            <a:r>
              <a:rPr lang="id-ID" sz="6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Kement</a:t>
            </a:r>
            <a:r>
              <a:rPr lang="en-US" sz="6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e</a:t>
            </a:r>
            <a:r>
              <a:rPr lang="id-ID" sz="6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rian </a:t>
            </a:r>
            <a:r>
              <a:rPr lang="id-ID" sz="6000" dirty="0">
                <a:solidFill>
                  <a:schemeClr val="tx1"/>
                </a:solidFill>
                <a:latin typeface="Arial Narrow" panose="020B0606020202030204" pitchFamily="34" charset="0"/>
              </a:rPr>
              <a:t>Pendidikan dan Kebudayaan </a:t>
            </a:r>
            <a:r>
              <a:rPr lang="id-ID" sz="6000" dirty="0">
                <a:solidFill>
                  <a:srgbClr val="FF0000"/>
                </a:solidFill>
                <a:latin typeface="Arial Narrow" panose="020B0606020202030204" pitchFamily="34" charset="0"/>
              </a:rPr>
              <a:t>sesuai dengan persyaratan jabatan dan pengembangan karir.</a:t>
            </a:r>
          </a:p>
          <a:p>
            <a:pPr marL="514350" indent="-514350" algn="just">
              <a:buAutoNum type="alphaLcPeriod"/>
            </a:pPr>
            <a:endParaRPr lang="id-ID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id-ID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73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EDFB07-FB4C-4063-AFAF-C175FBA7D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7559040" cy="856396"/>
          </a:xfrm>
        </p:spPr>
        <p:txBody>
          <a:bodyPr>
            <a:noAutofit/>
          </a:bodyPr>
          <a:lstStyle/>
          <a:p>
            <a:pPr algn="ctr"/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BAB III</a:t>
            </a:r>
            <a:b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id-ID" sz="2400" b="1" dirty="0">
                <a:solidFill>
                  <a:schemeClr val="tx1"/>
                </a:solidFill>
                <a:latin typeface="Arial Narrow" panose="020B0606020202030204" pitchFamily="34" charset="0"/>
              </a:rPr>
              <a:t>JENIS DIKLAT TEKNIS</a:t>
            </a:r>
            <a:endParaRPr lang="id-ID" sz="24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6BF949F-4C44-47E7-8C96-502FD1266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45" y="1295400"/>
            <a:ext cx="8210550" cy="2895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id-ID" sz="2800" b="1" dirty="0">
                <a:latin typeface="Arial Narrow" panose="020B0606020202030204" pitchFamily="34" charset="0"/>
              </a:rPr>
              <a:t>Pasal </a:t>
            </a:r>
            <a:r>
              <a:rPr lang="id-ID" sz="2800" b="1" dirty="0" smtClean="0">
                <a:latin typeface="Arial Narrow" panose="020B0606020202030204" pitchFamily="34" charset="0"/>
              </a:rPr>
              <a:t>6</a:t>
            </a:r>
            <a:endParaRPr lang="en-US" sz="2800" b="1" dirty="0" smtClean="0">
              <a:latin typeface="Arial Narrow" panose="020B0606020202030204" pitchFamily="34" charset="0"/>
            </a:endParaRPr>
          </a:p>
          <a:p>
            <a:pPr algn="ctr">
              <a:buNone/>
            </a:pPr>
            <a:endParaRPr lang="id-ID" sz="2800" b="1" dirty="0">
              <a:latin typeface="Arial Narrow" panose="020B0606020202030204" pitchFamily="34" charset="0"/>
            </a:endParaRPr>
          </a:p>
          <a:p>
            <a:pPr algn="just">
              <a:buNone/>
            </a:pPr>
            <a:r>
              <a:rPr lang="id-ID" sz="2800" dirty="0">
                <a:latin typeface="Arial Narrow" panose="020B0606020202030204" pitchFamily="34" charset="0"/>
              </a:rPr>
              <a:t>Jenis diklat teknis terdiri atas:</a:t>
            </a:r>
          </a:p>
          <a:p>
            <a:pPr marL="514350" indent="-514350" algn="just">
              <a:buClrTx/>
              <a:buAutoNum type="alphaLcPeriod"/>
            </a:pPr>
            <a:r>
              <a:rPr lang="en-US" sz="2800" dirty="0" smtClean="0">
                <a:latin typeface="Arial Narrow" panose="020B0606020202030204" pitchFamily="34" charset="0"/>
              </a:rPr>
              <a:t>d</a:t>
            </a:r>
            <a:r>
              <a:rPr lang="id-ID" sz="2800" dirty="0" smtClean="0">
                <a:latin typeface="Arial Narrow" panose="020B0606020202030204" pitchFamily="34" charset="0"/>
              </a:rPr>
              <a:t>iklat </a:t>
            </a:r>
            <a:r>
              <a:rPr lang="id-ID" sz="2800" dirty="0">
                <a:latin typeface="Arial Narrow" panose="020B0606020202030204" pitchFamily="34" charset="0"/>
              </a:rPr>
              <a:t>teknis substantif; dan</a:t>
            </a:r>
          </a:p>
          <a:p>
            <a:pPr marL="514350" indent="-514350" algn="just">
              <a:buClrTx/>
              <a:buAutoNum type="alphaLcPeriod"/>
            </a:pPr>
            <a:r>
              <a:rPr lang="en-US" sz="2800" dirty="0">
                <a:latin typeface="Arial Narrow" panose="020B0606020202030204" pitchFamily="34" charset="0"/>
              </a:rPr>
              <a:t>d</a:t>
            </a:r>
            <a:r>
              <a:rPr lang="id-ID" sz="2800" dirty="0" smtClean="0">
                <a:latin typeface="Arial Narrow" panose="020B0606020202030204" pitchFamily="34" charset="0"/>
              </a:rPr>
              <a:t>iklat </a:t>
            </a:r>
            <a:r>
              <a:rPr lang="id-ID" sz="2800" dirty="0">
                <a:latin typeface="Arial Narrow" panose="020B0606020202030204" pitchFamily="34" charset="0"/>
              </a:rPr>
              <a:t>teknis </a:t>
            </a:r>
            <a:r>
              <a:rPr lang="id-ID" sz="2800" dirty="0" smtClean="0">
                <a:latin typeface="Arial Narrow" panose="020B0606020202030204" pitchFamily="34" charset="0"/>
              </a:rPr>
              <a:t>umum</a:t>
            </a:r>
            <a:r>
              <a:rPr lang="en-US" sz="2800" dirty="0" smtClean="0">
                <a:latin typeface="Arial Narrow" panose="020B0606020202030204" pitchFamily="34" charset="0"/>
              </a:rPr>
              <a:t>.</a:t>
            </a:r>
            <a:endParaRPr lang="id-ID" sz="2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 Narrow" panose="020B0606020202030204" pitchFamily="34" charset="0"/>
              </a:rPr>
              <a:t>                             </a:t>
            </a:r>
            <a:endParaRPr lang="id-ID" sz="28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60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1421</TotalTime>
  <Words>1045</Words>
  <Application>Microsoft Office PowerPoint</Application>
  <PresentationFormat>On-screen Show (4:3)</PresentationFormat>
  <Paragraphs>99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Narrow</vt:lpstr>
      <vt:lpstr>Avenir Next</vt:lpstr>
      <vt:lpstr>Baskerville Old Face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BAB I KETENTUAN UMUM</vt:lpstr>
      <vt:lpstr>BAB I KETENTUAN UMUM</vt:lpstr>
      <vt:lpstr>PowerPoint Presentation</vt:lpstr>
      <vt:lpstr>BAB II TUJUAN  DAN SASARAN  DIKLAT TEKNIS</vt:lpstr>
      <vt:lpstr>BAB III JENIS DIKLAT TEKNIS</vt:lpstr>
      <vt:lpstr>Pasal 7</vt:lpstr>
      <vt:lpstr>BAB IV PELAKSANAAN DIKLAT TEKNIS  Pasal 8</vt:lpstr>
      <vt:lpstr>Bagian Kesatu Perencanaan Kebutuhan Diklat Teknis  Pasal 9</vt:lpstr>
      <vt:lpstr>Bagian Kedua  Penyusunan Program Diklat Teknis  Pasal 10</vt:lpstr>
      <vt:lpstr>Bagian Ketiga  Pelaksanaan Diklat Teknis  Pasal 11</vt:lpstr>
      <vt:lpstr>Bagian Keempat Pemantauan dan Evalusi</vt:lpstr>
      <vt:lpstr>BAB V PENUTUP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Peningkatan Kompetensi Sumber Daya Kebudayan Yang Berkelanjutan</dc:title>
  <dc:creator>Junus Satrio Atmodjo</dc:creator>
  <cp:lastModifiedBy>GARTI SRI UTAMI</cp:lastModifiedBy>
  <cp:revision>133</cp:revision>
  <cp:lastPrinted>2017-09-12T04:52:25Z</cp:lastPrinted>
  <dcterms:created xsi:type="dcterms:W3CDTF">2016-08-16T15:03:38Z</dcterms:created>
  <dcterms:modified xsi:type="dcterms:W3CDTF">2017-10-06T01:53:50Z</dcterms:modified>
</cp:coreProperties>
</file>